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40"/>
  </p:notesMasterIdLst>
  <p:handoutMasterIdLst>
    <p:handoutMasterId r:id="rId41"/>
  </p:handoutMasterIdLst>
  <p:sldIdLst>
    <p:sldId id="320" r:id="rId2"/>
    <p:sldId id="321" r:id="rId3"/>
    <p:sldId id="322" r:id="rId4"/>
    <p:sldId id="334" r:id="rId5"/>
    <p:sldId id="335" r:id="rId6"/>
    <p:sldId id="336" r:id="rId7"/>
    <p:sldId id="369" r:id="rId8"/>
    <p:sldId id="364" r:id="rId9"/>
    <p:sldId id="347" r:id="rId10"/>
    <p:sldId id="387" r:id="rId11"/>
    <p:sldId id="382" r:id="rId12"/>
    <p:sldId id="383" r:id="rId13"/>
    <p:sldId id="397" r:id="rId14"/>
    <p:sldId id="384" r:id="rId15"/>
    <p:sldId id="385" r:id="rId16"/>
    <p:sldId id="388" r:id="rId17"/>
    <p:sldId id="398" r:id="rId18"/>
    <p:sldId id="389" r:id="rId19"/>
    <p:sldId id="366" r:id="rId20"/>
    <p:sldId id="367" r:id="rId21"/>
    <p:sldId id="399" r:id="rId22"/>
    <p:sldId id="401" r:id="rId23"/>
    <p:sldId id="403" r:id="rId24"/>
    <p:sldId id="405" r:id="rId25"/>
    <p:sldId id="406" r:id="rId26"/>
    <p:sldId id="407" r:id="rId27"/>
    <p:sldId id="408" r:id="rId28"/>
    <p:sldId id="410" r:id="rId29"/>
    <p:sldId id="411" r:id="rId30"/>
    <p:sldId id="404" r:id="rId31"/>
    <p:sldId id="380" r:id="rId32"/>
    <p:sldId id="381" r:id="rId33"/>
    <p:sldId id="393" r:id="rId34"/>
    <p:sldId id="402" r:id="rId35"/>
    <p:sldId id="325" r:id="rId36"/>
    <p:sldId id="412" r:id="rId37"/>
    <p:sldId id="413" r:id="rId38"/>
    <p:sldId id="414" r:id="rId39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BFFD2"/>
    <a:srgbClr val="E8FFC8"/>
    <a:srgbClr val="FAF7C8"/>
    <a:srgbClr val="FAF8C8"/>
    <a:srgbClr val="F5FFC2"/>
    <a:srgbClr val="EBFFDC"/>
    <a:srgbClr val="FAF8BE"/>
    <a:srgbClr val="FAF8D2"/>
    <a:srgbClr val="8CF4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7953" autoAdjust="0"/>
    <p:restoredTop sz="98865" autoAdjust="0"/>
  </p:normalViewPr>
  <p:slideViewPr>
    <p:cSldViewPr>
      <p:cViewPr>
        <p:scale>
          <a:sx n="75" d="100"/>
          <a:sy n="75" d="100"/>
        </p:scale>
        <p:origin x="-1932" y="-8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98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7/8/2011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7/8/2011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0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66479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221086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4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lowchart: Document 7"/>
          <p:cNvSpPr/>
          <p:nvPr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Picture 10" descr="telerik_logo_new-(white).png"/>
          <p:cNvPicPr>
            <a:picLocks noChangeAspect="1"/>
          </p:cNvPicPr>
          <p:nvPr/>
        </p:nvPicPr>
        <p:blipFill>
          <a:blip r:embed="rId12" cstate="print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lowchart: Document 6"/>
          <p:cNvSpPr/>
          <p:nvPr userDrawn="1"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Flowchart: Document 7"/>
          <p:cNvSpPr/>
          <p:nvPr userDrawn="1"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10" descr="telerik_logo_new-(white).png"/>
          <p:cNvPicPr>
            <a:picLocks noChangeAspect="1"/>
          </p:cNvPicPr>
          <p:nvPr userDrawn="1"/>
        </p:nvPicPr>
        <p:blipFill>
          <a:blip r:embed="rId12" cstate="screen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01" r:id="rId8"/>
    <p:sldLayoutId id="2147483703" r:id="rId9"/>
    <p:sldLayoutId id="2147483702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hyperlink" Target="http://www.telerik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le.com/html5/showcase/" TargetMode="External"/><Relationship Id="rId7" Type="http://schemas.openxmlformats.org/officeDocument/2006/relationships/hyperlink" Target="http://diveintohtml5.org/" TargetMode="External"/><Relationship Id="rId2" Type="http://schemas.openxmlformats.org/officeDocument/2006/relationships/hyperlink" Target="http://www.html5rock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pple.com/html5/" TargetMode="External"/><Relationship Id="rId5" Type="http://schemas.openxmlformats.org/officeDocument/2006/relationships/hyperlink" Target="http://ie.microsoft.com/testdrive/" TargetMode="External"/><Relationship Id="rId4" Type="http://schemas.openxmlformats.org/officeDocument/2006/relationships/hyperlink" Target="http://html5demos.com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219200"/>
            <a:ext cx="8229600" cy="1524000"/>
          </a:xfrm>
        </p:spPr>
        <p:txBody>
          <a:bodyPr/>
          <a:lstStyle/>
          <a:p>
            <a:r>
              <a:rPr lang="en-US" dirty="0" smtClean="0"/>
              <a:t>HTML 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012280"/>
            <a:ext cx="8229600" cy="797720"/>
          </a:xfrm>
        </p:spPr>
        <p:txBody>
          <a:bodyPr/>
          <a:lstStyle/>
          <a:p>
            <a:r>
              <a:rPr lang="en-US" dirty="0" smtClean="0"/>
              <a:t>New Tags, New Attributes, New JavaScript APIs, Forms, Validation, Audio, Video, SVG, Canvas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7"/>
            <a:ext cx="3352800" cy="490954"/>
          </a:xfrm>
        </p:spPr>
        <p:txBody>
          <a:bodyPr/>
          <a:lstStyle/>
          <a:p>
            <a:r>
              <a:rPr lang="en-US" dirty="0" smtClean="0"/>
              <a:t>Doncho Minkov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5757446"/>
            <a:ext cx="2090957" cy="646331"/>
          </a:xfrm>
        </p:spPr>
        <p:txBody>
          <a:bodyPr/>
          <a:lstStyle/>
          <a:p>
            <a:r>
              <a:rPr lang="en-US" dirty="0"/>
              <a:t>Telerik Corporation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www.telerik.com</a:t>
            </a:r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100" y="4584887"/>
            <a:ext cx="4114800" cy="1841126"/>
          </a:xfrm>
          <a:prstGeom prst="roundRect">
            <a:avLst>
              <a:gd name="adj" fmla="val 4795"/>
            </a:avLst>
          </a:prstGeom>
          <a:noFill/>
          <a:ln w="9525">
            <a:solidFill>
              <a:schemeClr val="accent4">
                <a:lumMod val="50000"/>
                <a:alpha val="7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http://img.fullst.com/media/BAhbB1sHOgZmIiBpLzM2ZWIwZTExMjQzMjA3ZDdiMTM3L2ZpbGVbCDoGcDoKdGh1bWIiDDI1MHg3NTA/3da37074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7032">
            <a:off x="703712" y="4033200"/>
            <a:ext cx="1469742" cy="993547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718" y="4191000"/>
            <a:ext cx="1209675" cy="116205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62317">
            <a:off x="1572380" y="1384422"/>
            <a:ext cx="1587190" cy="1527193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275672"/>
            <a:ext cx="1350859" cy="158951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55558">
            <a:off x="7139731" y="261750"/>
            <a:ext cx="1044251" cy="144060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23291">
            <a:off x="201604" y="2220922"/>
            <a:ext cx="918682" cy="1023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 Layout </a:t>
            </a:r>
            <a:r>
              <a:rPr lang="nl-NL" dirty="0" smtClean="0"/>
              <a:t>Sctucture (2)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219200"/>
            <a:ext cx="8382000" cy="5410200"/>
          </a:xfrm>
        </p:spPr>
        <p:txBody>
          <a:bodyPr/>
          <a:lstStyle/>
          <a:p>
            <a:pPr marL="282575" indent="-2825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US" dirty="0">
                <a:solidFill>
                  <a:srgbClr val="EBFFD2"/>
                </a:solidFill>
              </a:rPr>
              <a:t>Elements like header and footer are not meant to be only at the top and bottom of the page</a:t>
            </a:r>
          </a:p>
          <a:p>
            <a:pPr marL="282575" indent="-2825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US" dirty="0" smtClean="0">
                <a:solidFill>
                  <a:srgbClr val="EBFFD2"/>
                </a:solidFill>
              </a:rPr>
              <a:t>Header </a:t>
            </a:r>
            <a:r>
              <a:rPr lang="en-US" dirty="0">
                <a:solidFill>
                  <a:srgbClr val="EBFFD2"/>
                </a:solidFill>
              </a:rPr>
              <a:t>and footer of each document section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Not very different from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&gt; tag but are more semantically well defined in the document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structure</a:t>
            </a:r>
            <a:endParaRPr lang="en-US" dirty="0">
              <a:solidFill>
                <a:srgbClr val="EBFF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33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 Layout </a:t>
            </a:r>
            <a:r>
              <a:rPr lang="nl-NL" dirty="0" smtClean="0"/>
              <a:t>Sctucture </a:t>
            </a:r>
            <a:r>
              <a:rPr lang="en-US" dirty="0" smtClean="0"/>
              <a:t>– Example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67110"/>
            <a:ext cx="8153400" cy="538609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nl-NL" dirty="0"/>
              <a:t>&lt;body</a:t>
            </a:r>
            <a:r>
              <a:rPr lang="nl-NL" dirty="0" smtClean="0"/>
              <a:t>&gt;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nl-NL" dirty="0" smtClean="0"/>
              <a:t>  &lt;</a:t>
            </a:r>
            <a:r>
              <a:rPr lang="nl-NL" dirty="0"/>
              <a:t>header</a:t>
            </a:r>
            <a:r>
              <a:rPr lang="nl-NL" dirty="0" smtClean="0"/>
              <a:t>&gt;</a:t>
            </a:r>
          </a:p>
          <a:p>
            <a:pPr>
              <a:lnSpc>
                <a:spcPct val="90000"/>
              </a:lnSpc>
            </a:pPr>
            <a:r>
              <a:rPr lang="nl-NL" dirty="0" smtClean="0"/>
              <a:t>    &lt;</a:t>
            </a:r>
            <a:r>
              <a:rPr lang="nl-NL" dirty="0"/>
              <a:t>hgroup</a:t>
            </a:r>
            <a:r>
              <a:rPr lang="nl-NL" dirty="0" smtClean="0"/>
              <a:t>&gt;</a:t>
            </a:r>
          </a:p>
          <a:p>
            <a:pPr>
              <a:lnSpc>
                <a:spcPct val="90000"/>
              </a:lnSpc>
            </a:pPr>
            <a:r>
              <a:rPr lang="nl-NL" dirty="0"/>
              <a:t>      </a:t>
            </a:r>
            <a:r>
              <a:rPr lang="nl-NL" dirty="0" smtClean="0"/>
              <a:t>&lt;h1&gt;HTML 5 Presentation&lt;/</a:t>
            </a:r>
            <a:r>
              <a:rPr lang="nl-NL" dirty="0"/>
              <a:t>h1</a:t>
            </a:r>
            <a:r>
              <a:rPr lang="nl-NL" dirty="0" smtClean="0"/>
              <a:t>&gt;</a:t>
            </a:r>
          </a:p>
          <a:p>
            <a:pPr>
              <a:lnSpc>
                <a:spcPct val="90000"/>
              </a:lnSpc>
            </a:pPr>
            <a:r>
              <a:rPr lang="nl-NL" dirty="0"/>
              <a:t>      </a:t>
            </a:r>
            <a:r>
              <a:rPr lang="nl-NL" dirty="0" smtClean="0"/>
              <a:t>&lt;h2&gt;New Layout Structure&lt;/</a:t>
            </a:r>
            <a:r>
              <a:rPr lang="nl-NL" dirty="0"/>
              <a:t>h2</a:t>
            </a:r>
            <a:r>
              <a:rPr lang="nl-NL" dirty="0" smtClean="0"/>
              <a:t>&gt;</a:t>
            </a:r>
          </a:p>
          <a:p>
            <a:pPr>
              <a:lnSpc>
                <a:spcPct val="90000"/>
              </a:lnSpc>
            </a:pPr>
            <a:r>
              <a:rPr lang="nl-NL" dirty="0"/>
              <a:t>    &lt;/hgroup</a:t>
            </a:r>
            <a:r>
              <a:rPr lang="nl-NL" dirty="0" smtClean="0"/>
              <a:t>&gt;</a:t>
            </a:r>
          </a:p>
          <a:p>
            <a:pPr>
              <a:lnSpc>
                <a:spcPct val="90000"/>
              </a:lnSpc>
            </a:pPr>
            <a:r>
              <a:rPr lang="nl-NL" dirty="0"/>
              <a:t>  </a:t>
            </a:r>
            <a:r>
              <a:rPr lang="nl-NL" dirty="0" smtClean="0"/>
              <a:t>&lt;/</a:t>
            </a:r>
            <a:r>
              <a:rPr lang="nl-NL" dirty="0"/>
              <a:t>header</a:t>
            </a:r>
            <a:r>
              <a:rPr lang="nl-NL" dirty="0" smtClean="0"/>
              <a:t>&gt;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nl-NL" dirty="0" smtClean="0"/>
              <a:t>  &lt;nav&gt;</a:t>
            </a:r>
          </a:p>
          <a:p>
            <a:pPr>
              <a:lnSpc>
                <a:spcPct val="90000"/>
              </a:lnSpc>
            </a:pPr>
            <a:r>
              <a:rPr lang="nl-NL" dirty="0"/>
              <a:t>    &lt;ul&gt;</a:t>
            </a:r>
          </a:p>
          <a:p>
            <a:pPr>
              <a:lnSpc>
                <a:spcPct val="90000"/>
              </a:lnSpc>
            </a:pPr>
            <a:r>
              <a:rPr lang="nl-NL" dirty="0"/>
              <a:t>      </a:t>
            </a:r>
            <a:r>
              <a:rPr lang="nl-NL" dirty="0" smtClean="0"/>
              <a:t>Lecture</a:t>
            </a:r>
            <a:endParaRPr lang="nl-NL" dirty="0"/>
          </a:p>
          <a:p>
            <a:pPr>
              <a:lnSpc>
                <a:spcPct val="90000"/>
              </a:lnSpc>
            </a:pPr>
            <a:r>
              <a:rPr lang="nl-NL" dirty="0"/>
              <a:t>    &lt;/ul</a:t>
            </a:r>
            <a:r>
              <a:rPr lang="nl-NL" dirty="0" smtClean="0"/>
              <a:t>&gt;</a:t>
            </a:r>
          </a:p>
          <a:p>
            <a:pPr>
              <a:lnSpc>
                <a:spcPct val="90000"/>
              </a:lnSpc>
            </a:pPr>
            <a:r>
              <a:rPr lang="nl-NL" dirty="0"/>
              <a:t> </a:t>
            </a:r>
            <a:r>
              <a:rPr lang="nl-NL" dirty="0" smtClean="0"/>
              <a:t>   &lt;</a:t>
            </a:r>
            <a:r>
              <a:rPr lang="nl-NL" dirty="0"/>
              <a:t>ul&gt;</a:t>
            </a:r>
          </a:p>
          <a:p>
            <a:pPr>
              <a:lnSpc>
                <a:spcPct val="90000"/>
              </a:lnSpc>
            </a:pPr>
            <a:r>
              <a:rPr lang="nl-NL" dirty="0" smtClean="0"/>
              <a:t>	Demos</a:t>
            </a:r>
          </a:p>
          <a:p>
            <a:pPr>
              <a:lnSpc>
                <a:spcPct val="90000"/>
              </a:lnSpc>
            </a:pPr>
            <a:r>
              <a:rPr lang="nl-NL" dirty="0"/>
              <a:t>    &lt;/ul</a:t>
            </a:r>
            <a:r>
              <a:rPr lang="nl-NL" dirty="0" smtClean="0"/>
              <a:t>&gt;</a:t>
            </a:r>
            <a:endParaRPr lang="nl-NL" dirty="0"/>
          </a:p>
          <a:p>
            <a:pPr>
              <a:lnSpc>
                <a:spcPct val="90000"/>
              </a:lnSpc>
            </a:pPr>
            <a:r>
              <a:rPr lang="nl-NL" dirty="0" smtClean="0"/>
              <a:t>    &lt;ul&gt;</a:t>
            </a:r>
          </a:p>
          <a:p>
            <a:pPr>
              <a:lnSpc>
                <a:spcPct val="90000"/>
              </a:lnSpc>
            </a:pPr>
            <a:r>
              <a:rPr lang="nl-NL" dirty="0"/>
              <a:t> </a:t>
            </a:r>
            <a:r>
              <a:rPr lang="nl-NL" dirty="0" smtClean="0"/>
              <a:t>     Trainers</a:t>
            </a:r>
            <a:endParaRPr lang="nl-NL" dirty="0"/>
          </a:p>
          <a:p>
            <a:pPr>
              <a:lnSpc>
                <a:spcPct val="90000"/>
              </a:lnSpc>
            </a:pPr>
            <a:r>
              <a:rPr lang="nl-NL" dirty="0"/>
              <a:t>    &lt;/ul&gt;</a:t>
            </a:r>
          </a:p>
          <a:p>
            <a:pPr>
              <a:lnSpc>
                <a:spcPct val="90000"/>
              </a:lnSpc>
            </a:pPr>
            <a:r>
              <a:rPr lang="nl-NL" dirty="0"/>
              <a:t>  </a:t>
            </a:r>
            <a:r>
              <a:rPr lang="nl-NL" dirty="0" smtClean="0"/>
              <a:t>&lt;/</a:t>
            </a:r>
            <a:r>
              <a:rPr lang="nl-NL" dirty="0"/>
              <a:t>nav</a:t>
            </a:r>
            <a:r>
              <a:rPr lang="nl-NL" dirty="0" smtClean="0"/>
              <a:t>&gt;</a:t>
            </a:r>
            <a:r>
              <a:rPr lang="nl-NL" dirty="0"/>
              <a:t> 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1178">
            <a:off x="4038600" y="3475311"/>
            <a:ext cx="3657600" cy="2468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34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 Layout </a:t>
            </a:r>
            <a:r>
              <a:rPr lang="nl-NL" dirty="0" smtClean="0"/>
              <a:t>Sctucture </a:t>
            </a:r>
            <a:r>
              <a:rPr lang="en-US" dirty="0" smtClean="0"/>
              <a:t>– Example (2)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074777"/>
            <a:ext cx="8153400" cy="547842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nl-NL" dirty="0" smtClean="0"/>
              <a:t>  </a:t>
            </a:r>
            <a:r>
              <a:rPr lang="nl-NL" dirty="0"/>
              <a:t>&lt;section</a:t>
            </a:r>
            <a:r>
              <a:rPr lang="nl-NL" dirty="0" smtClean="0"/>
              <a:t>&gt;</a:t>
            </a:r>
          </a:p>
          <a:p>
            <a:r>
              <a:rPr lang="nl-NL" dirty="0"/>
              <a:t>  </a:t>
            </a:r>
            <a:r>
              <a:rPr lang="nl-NL" dirty="0" smtClean="0"/>
              <a:t>  &lt;</a:t>
            </a:r>
            <a:r>
              <a:rPr lang="nl-NL" dirty="0"/>
              <a:t>article</a:t>
            </a:r>
            <a:r>
              <a:rPr lang="nl-NL" dirty="0" smtClean="0"/>
              <a:t>&gt;</a:t>
            </a:r>
          </a:p>
          <a:p>
            <a:r>
              <a:rPr lang="nl-NL" dirty="0"/>
              <a:t>    </a:t>
            </a:r>
            <a:r>
              <a:rPr lang="nl-NL" dirty="0" smtClean="0"/>
              <a:t>  &lt;</a:t>
            </a:r>
            <a:r>
              <a:rPr lang="nl-NL" dirty="0"/>
              <a:t>header</a:t>
            </a:r>
            <a:r>
              <a:rPr lang="nl-NL" dirty="0" smtClean="0"/>
              <a:t>&gt;</a:t>
            </a:r>
          </a:p>
          <a:p>
            <a:r>
              <a:rPr lang="nl-NL" dirty="0"/>
              <a:t>        &lt;h1&gt;First Paragraph&lt;/h1</a:t>
            </a:r>
            <a:r>
              <a:rPr lang="nl-NL" dirty="0" smtClean="0"/>
              <a:t>&gt;</a:t>
            </a:r>
          </a:p>
          <a:p>
            <a:r>
              <a:rPr lang="nl-NL" dirty="0"/>
              <a:t>      &lt;/header</a:t>
            </a:r>
            <a:r>
              <a:rPr lang="nl-NL" dirty="0" smtClean="0"/>
              <a:t>&gt;</a:t>
            </a:r>
          </a:p>
          <a:p>
            <a:r>
              <a:rPr lang="nl-NL" dirty="0"/>
              <a:t>  </a:t>
            </a:r>
            <a:r>
              <a:rPr lang="nl-NL" dirty="0" smtClean="0"/>
              <a:t>    &lt;</a:t>
            </a:r>
            <a:r>
              <a:rPr lang="nl-NL" dirty="0"/>
              <a:t>section</a:t>
            </a:r>
            <a:r>
              <a:rPr lang="nl-NL" dirty="0" smtClean="0"/>
              <a:t>&gt;</a:t>
            </a:r>
          </a:p>
          <a:p>
            <a:r>
              <a:rPr lang="nl-NL" dirty="0"/>
              <a:t> </a:t>
            </a:r>
            <a:r>
              <a:rPr lang="nl-NL" dirty="0" smtClean="0"/>
              <a:t>       Some text</a:t>
            </a:r>
          </a:p>
          <a:p>
            <a:r>
              <a:rPr lang="nl-NL" dirty="0"/>
              <a:t> </a:t>
            </a:r>
            <a:r>
              <a:rPr lang="nl-NL" dirty="0" smtClean="0"/>
              <a:t>     &lt;/</a:t>
            </a:r>
            <a:r>
              <a:rPr lang="nl-NL" dirty="0"/>
              <a:t>section</a:t>
            </a:r>
            <a:r>
              <a:rPr lang="nl-NL" dirty="0" smtClean="0"/>
              <a:t>&gt;</a:t>
            </a:r>
          </a:p>
          <a:p>
            <a:r>
              <a:rPr lang="nl-NL" dirty="0"/>
              <a:t>    </a:t>
            </a:r>
            <a:r>
              <a:rPr lang="nl-NL" dirty="0" smtClean="0"/>
              <a:t>&lt;/</a:t>
            </a:r>
            <a:r>
              <a:rPr lang="nl-NL" dirty="0"/>
              <a:t>article</a:t>
            </a:r>
            <a:r>
              <a:rPr lang="nl-NL" dirty="0" smtClean="0"/>
              <a:t>&gt;</a:t>
            </a:r>
          </a:p>
          <a:p>
            <a:r>
              <a:rPr lang="nl-NL" dirty="0"/>
              <a:t> </a:t>
            </a:r>
            <a:r>
              <a:rPr lang="nl-NL" dirty="0" smtClean="0"/>
              <a:t> &lt;/section&gt; </a:t>
            </a:r>
          </a:p>
          <a:p>
            <a:pPr>
              <a:spcBef>
                <a:spcPts val="600"/>
              </a:spcBef>
            </a:pPr>
            <a:r>
              <a:rPr lang="nl-NL" dirty="0"/>
              <a:t>  </a:t>
            </a:r>
            <a:r>
              <a:rPr lang="nl-NL" dirty="0" smtClean="0"/>
              <a:t>&lt;</a:t>
            </a:r>
            <a:r>
              <a:rPr lang="nl-NL" dirty="0"/>
              <a:t>aside</a:t>
            </a:r>
            <a:r>
              <a:rPr lang="nl-NL" dirty="0" smtClean="0"/>
              <a:t>&gt;</a:t>
            </a:r>
          </a:p>
          <a:p>
            <a:r>
              <a:rPr lang="nl-NL" dirty="0"/>
              <a:t>    </a:t>
            </a:r>
            <a:r>
              <a:rPr lang="nl-NL" dirty="0" smtClean="0"/>
              <a:t>&lt;a href="http://academy.telerik.com"&gt; more info&lt;/a&gt;</a:t>
            </a:r>
          </a:p>
          <a:p>
            <a:r>
              <a:rPr lang="nl-NL" dirty="0"/>
              <a:t>  </a:t>
            </a:r>
            <a:r>
              <a:rPr lang="nl-NL" dirty="0" smtClean="0"/>
              <a:t>&lt;/</a:t>
            </a:r>
            <a:r>
              <a:rPr lang="nl-NL" dirty="0"/>
              <a:t>aside</a:t>
            </a:r>
            <a:r>
              <a:rPr lang="nl-NL" dirty="0" smtClean="0"/>
              <a:t>&gt;</a:t>
            </a:r>
          </a:p>
          <a:p>
            <a:pPr>
              <a:spcBef>
                <a:spcPts val="600"/>
              </a:spcBef>
            </a:pPr>
            <a:r>
              <a:rPr lang="nl-NL" dirty="0"/>
              <a:t>  </a:t>
            </a:r>
            <a:r>
              <a:rPr lang="nl-NL" dirty="0" smtClean="0"/>
              <a:t>&lt;</a:t>
            </a:r>
            <a:r>
              <a:rPr lang="nl-NL" dirty="0"/>
              <a:t>footer</a:t>
            </a:r>
            <a:r>
              <a:rPr lang="nl-NL" dirty="0" smtClean="0"/>
              <a:t>&gt;</a:t>
            </a:r>
          </a:p>
          <a:p>
            <a:r>
              <a:rPr lang="nl-NL" dirty="0"/>
              <a:t>    </a:t>
            </a:r>
            <a:r>
              <a:rPr lang="nl-NL" dirty="0" smtClean="0"/>
              <a:t>Done by Doncho Minkov, (c) 2011, Telerik Academy</a:t>
            </a:r>
          </a:p>
          <a:p>
            <a:r>
              <a:rPr lang="nl-NL" dirty="0"/>
              <a:t>  </a:t>
            </a:r>
            <a:r>
              <a:rPr lang="nl-NL" dirty="0" smtClean="0"/>
              <a:t>&lt;/</a:t>
            </a:r>
            <a:r>
              <a:rPr lang="nl-NL" dirty="0"/>
              <a:t>footer</a:t>
            </a:r>
            <a:r>
              <a:rPr lang="nl-NL" dirty="0" smtClean="0"/>
              <a:t>&gt;</a:t>
            </a:r>
          </a:p>
          <a:p>
            <a:r>
              <a:rPr lang="nl-NL" dirty="0" smtClean="0"/>
              <a:t>&lt;/</a:t>
            </a:r>
            <a:r>
              <a:rPr lang="nl-NL" dirty="0"/>
              <a:t>body</a:t>
            </a:r>
            <a:r>
              <a:rPr lang="nl-NL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1236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09600" y="4495801"/>
            <a:ext cx="7924800" cy="685800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0000" endPos="50000" dist="12700" dir="5400000" sy="-100000" algn="bl" rotWithShape="0"/>
                </a:effectLst>
              </a:rPr>
              <a:t>New Layout Structure Tags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000" stA="20000" endPos="50000" dist="12700" dir="5400000" sy="-100000" algn="bl" rotWithShape="0"/>
              </a:effectLst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09600" y="5222080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seogadget.co.uk/wp-content/uploads/2009/02/structure-div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447800"/>
            <a:ext cx="51435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402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76200"/>
            <a:ext cx="5334000" cy="838200"/>
          </a:xfrm>
        </p:spPr>
        <p:txBody>
          <a:bodyPr/>
          <a:lstStyle/>
          <a:p>
            <a:r>
              <a:rPr lang="en-US" dirty="0" smtClean="0"/>
              <a:t>New Tags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8382000" cy="5638800"/>
          </a:xfrm>
        </p:spPr>
        <p:txBody>
          <a:bodyPr/>
          <a:lstStyle/>
          <a:p>
            <a:pPr marL="282575" indent="-282575">
              <a:spcBef>
                <a:spcPts val="6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&lt;article&gt;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US" sz="27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For external content, like text from a news-article, blog, forum, or any other </a:t>
            </a:r>
            <a:r>
              <a:rPr lang="en-US" sz="27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external </a:t>
            </a:r>
            <a:r>
              <a:rPr lang="en-US" sz="27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source</a:t>
            </a:r>
          </a:p>
          <a:p>
            <a:pPr marL="282575" indent="-282575">
              <a:spcBef>
                <a:spcPts val="6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&lt;aside&gt;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US" sz="27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For content aside from (but related to) the content it is placed in</a:t>
            </a:r>
          </a:p>
          <a:p>
            <a:pPr marL="282575" indent="-282575">
              <a:spcBef>
                <a:spcPts val="6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&lt;details&gt;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US" sz="27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For describing details about a document, or parts of a document</a:t>
            </a:r>
          </a:p>
          <a:p>
            <a:pPr marL="282575" indent="-282575">
              <a:spcBef>
                <a:spcPts val="6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&lt;summary&gt;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US" sz="27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caption, or summary, inside the details element</a:t>
            </a:r>
          </a:p>
        </p:txBody>
      </p:sp>
    </p:spTree>
    <p:extLst>
      <p:ext uri="{BB962C8B-B14F-4D97-AF65-F5344CB8AC3E}">
        <p14:creationId xmlns:p14="http://schemas.microsoft.com/office/powerpoint/2010/main" val="304982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76200"/>
            <a:ext cx="4495800" cy="838200"/>
          </a:xfrm>
        </p:spPr>
        <p:txBody>
          <a:bodyPr/>
          <a:lstStyle/>
          <a:p>
            <a:r>
              <a:rPr lang="en-US" dirty="0" smtClean="0"/>
              <a:t>New Tags (2)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0" y="879693"/>
            <a:ext cx="8686800" cy="5825907"/>
          </a:xfrm>
        </p:spPr>
        <p:txBody>
          <a:bodyPr/>
          <a:lstStyle/>
          <a:p>
            <a:pPr marL="282575" indent="-282575">
              <a:spcBef>
                <a:spcPts val="3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GB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&lt;mark&gt;</a:t>
            </a:r>
          </a:p>
          <a:p>
            <a:pPr marL="395288" lvl="1" indent="-238125">
              <a:spcBef>
                <a:spcPts val="3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GB" sz="27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For text that should be highlighted</a:t>
            </a:r>
          </a:p>
          <a:p>
            <a:pPr marL="282575" indent="-282575">
              <a:spcBef>
                <a:spcPts val="3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GB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&lt;nav&gt;</a:t>
            </a:r>
          </a:p>
          <a:p>
            <a:pPr marL="395288" lvl="1" indent="-238125">
              <a:spcBef>
                <a:spcPts val="3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GB" sz="27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For a section of navigation</a:t>
            </a:r>
          </a:p>
          <a:p>
            <a:pPr marL="282575" indent="-282575">
              <a:spcBef>
                <a:spcPts val="3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GB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&lt;section&gt; </a:t>
            </a:r>
          </a:p>
          <a:p>
            <a:pPr marL="395288" lvl="1" indent="-238125">
              <a:spcBef>
                <a:spcPts val="3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GB" sz="27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For a section in a document (e.g. chapters, headers, footers)</a:t>
            </a:r>
          </a:p>
          <a:p>
            <a:pPr marL="282575" indent="-282575">
              <a:spcBef>
                <a:spcPts val="3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GB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&lt;wbr&gt;</a:t>
            </a:r>
          </a:p>
          <a:p>
            <a:pPr marL="395288" lvl="1" indent="-238125">
              <a:spcBef>
                <a:spcPts val="3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GB" sz="27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Word break.  For defining an appropriate place to break a long word or sentence</a:t>
            </a:r>
          </a:p>
          <a:p>
            <a:pPr marL="84138" indent="-238125">
              <a:spcBef>
                <a:spcPts val="300"/>
              </a:spcBef>
              <a:spcAft>
                <a:spcPts val="600"/>
              </a:spcAft>
              <a:buClr>
                <a:srgbClr val="8FD600"/>
              </a:buClr>
              <a:tabLst>
                <a:tab pos="282575" algn="l"/>
              </a:tabLst>
            </a:pPr>
            <a:r>
              <a:rPr lang="en-GB" sz="29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Other tags</a:t>
            </a:r>
          </a:p>
          <a:p>
            <a:pPr marL="395288" lvl="1" indent="-238125">
              <a:spcBef>
                <a:spcPts val="3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&lt;command&gt;</a:t>
            </a:r>
            <a:r>
              <a:rPr lang="en-US" sz="2600" dirty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  <a:cs typeface="Consolas" pitchFamily="49" charset="0"/>
              </a:rPr>
              <a:t>,</a:t>
            </a:r>
            <a:r>
              <a:rPr lang="en-US" sz="26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&lt;datalist&gt;</a:t>
            </a:r>
            <a:r>
              <a:rPr lang="en-US" sz="2600" dirty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  <a:cs typeface="Consolas" pitchFamily="49" charset="0"/>
              </a:rPr>
              <a:t>,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details&gt;</a:t>
            </a:r>
            <a:r>
              <a:rPr lang="en-US" sz="26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  <a:cs typeface="Consolas" pitchFamily="49" charset="0"/>
              </a:rPr>
              <a:t>,</a:t>
            </a:r>
            <a:r>
              <a:rPr lang="en-US" sz="26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&lt;progress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&gt;</a:t>
            </a:r>
            <a:r>
              <a:rPr lang="en-US" sz="26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  <a:cs typeface="Consolas" pitchFamily="49" charset="0"/>
              </a:rPr>
              <a:t>, etc.</a:t>
            </a:r>
            <a:endParaRPr lang="en-GB" sz="2600" dirty="0">
              <a:solidFill>
                <a:schemeClr val="tx1">
                  <a:lumMod val="40000"/>
                  <a:lumOff val="60000"/>
                </a:schemeClr>
              </a:solidFill>
              <a:latin typeface="+mj-lt"/>
              <a:cs typeface="Consolas" pitchFamily="49" charset="0"/>
            </a:endParaRPr>
          </a:p>
        </p:txBody>
      </p:sp>
      <p:pic>
        <p:nvPicPr>
          <p:cNvPr id="5" name="Picture 2" descr="http://www.childlessbychoiceproject.com/images/dog_tags__small__9e4w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6094" y1="29221" x2="36094" y2="29221"/>
                        <a14:foregroundMark x1="38750" y1="28247" x2="38750" y2="28247"/>
                        <a14:foregroundMark x1="41250" y1="27597" x2="41875" y2="27273"/>
                        <a14:foregroundMark x1="44688" y1="30195" x2="44688" y2="30195"/>
                        <a14:foregroundMark x1="57969" y1="22403" x2="51719" y2="12338"/>
                        <a14:foregroundMark x1="48125" y1="9416" x2="42188" y2="8442"/>
                        <a14:foregroundMark x1="40313" y1="7143" x2="36406" y2="3247"/>
                        <a14:foregroundMark x1="34688" y1="4221" x2="31406" y2="7792"/>
                        <a14:foregroundMark x1="34219" y1="28571" x2="34219" y2="28571"/>
                        <a14:foregroundMark x1="36563" y1="28896" x2="42188" y2="26623"/>
                        <a14:foregroundMark x1="43281" y1="27922" x2="45469" y2="30519"/>
                        <a14:foregroundMark x1="13906" y1="42208" x2="17813" y2="31169"/>
                        <a14:foregroundMark x1="17500" y1="27922" x2="14219" y2="16558"/>
                        <a14:foregroundMark x1="12656" y1="16558" x2="7656" y2="18831"/>
                        <a14:foregroundMark x1="4688" y1="33766" x2="1563" y2="50974"/>
                        <a14:foregroundMark x1="1094" y1="78571" x2="3438" y2="79870"/>
                        <a14:foregroundMark x1="5000" y1="79870" x2="7969" y2="77922"/>
                        <a14:foregroundMark x1="9688" y1="76948" x2="7187" y2="78571"/>
                        <a14:foregroundMark x1="0" y1="58766" x2="156" y2="75000"/>
                        <a14:backgroundMark x1="6563" y1="52597" x2="6563" y2="52597"/>
                        <a14:backgroundMark x1="8281" y1="38312" x2="8281" y2="38312"/>
                        <a14:backgroundMark x1="47031" y1="21753" x2="47031" y2="21753"/>
                        <a14:backgroundMark x1="41094" y1="17532" x2="41094" y2="17532"/>
                        <a14:backgroundMark x1="50938" y1="23377" x2="50938" y2="23377"/>
                        <a14:backgroundMark x1="5625" y1="63312" x2="5625" y2="63312"/>
                        <a14:backgroundMark x1="72813" y1="89610" x2="72813" y2="89610"/>
                        <a14:backgroundMark x1="69063" y1="98052" x2="69063" y2="98052"/>
                        <a14:backgroundMark x1="39688" y1="31169" x2="39688" y2="31169"/>
                        <a14:backgroundMark x1="41094" y1="32143" x2="41094" y2="32143"/>
                        <a14:backgroundMark x1="42813" y1="31818" x2="42813" y2="31818"/>
                        <a14:backgroundMark x1="54063" y1="29870" x2="54063" y2="29870"/>
                        <a14:backgroundMark x1="51875" y1="29221" x2="36406" y2="14286"/>
                        <a14:backgroundMark x1="57656" y1="88961" x2="85781" y2="93506"/>
                        <a14:backgroundMark x1="9219" y1="30844" x2="7656" y2="65909"/>
                        <a14:backgroundMark x1="12656" y1="42208" x2="25938" y2="36039"/>
                        <a14:backgroundMark x1="7656" y1="73701" x2="10781" y2="853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67400" y="1828800"/>
            <a:ext cx="2895600" cy="1393508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76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Media Tags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838200"/>
            <a:ext cx="8382000" cy="5791200"/>
          </a:xfrm>
        </p:spPr>
        <p:txBody>
          <a:bodyPr/>
          <a:lstStyle/>
          <a:p>
            <a:pPr marL="282575" indent="-2825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US" dirty="0">
                <a:solidFill>
                  <a:srgbClr val="EBFFD2"/>
                </a:solidFill>
              </a:rPr>
              <a:t>Media Tags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&lt;audio&gt;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</a:pPr>
            <a:r>
              <a:rPr lang="en-US" dirty="0">
                <a:solidFill>
                  <a:srgbClr val="F5FFC2"/>
                </a:solidFill>
              </a:rPr>
              <a:t>Attributes: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autoplay</a:t>
            </a:r>
            <a:r>
              <a:rPr lang="en-US" dirty="0" smtClean="0">
                <a:solidFill>
                  <a:srgbClr val="F5FFC2"/>
                </a:solidFill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controls</a:t>
            </a:r>
            <a:r>
              <a:rPr lang="en-US" dirty="0">
                <a:solidFill>
                  <a:srgbClr val="F5FFC2"/>
                </a:solidFill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loop</a:t>
            </a:r>
            <a:r>
              <a:rPr lang="en-US" dirty="0">
                <a:solidFill>
                  <a:srgbClr val="F5FFC2"/>
                </a:solidFill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src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&lt;video&gt;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</a:pPr>
            <a:r>
              <a:rPr lang="en-US" dirty="0">
                <a:solidFill>
                  <a:srgbClr val="F5FFC2"/>
                </a:solidFill>
              </a:rPr>
              <a:t>Attributes: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autoplay</a:t>
            </a:r>
            <a:r>
              <a:rPr lang="en-US" dirty="0" smtClean="0">
                <a:solidFill>
                  <a:srgbClr val="F5FFC2"/>
                </a:solidFill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controls</a:t>
            </a:r>
            <a:r>
              <a:rPr lang="en-US" dirty="0">
                <a:solidFill>
                  <a:srgbClr val="F5FFC2"/>
                </a:solidFill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loop</a:t>
            </a:r>
            <a:r>
              <a:rPr lang="en-US" dirty="0">
                <a:solidFill>
                  <a:srgbClr val="F5FFC2"/>
                </a:solidFill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height</a:t>
            </a:r>
            <a:r>
              <a:rPr lang="en-US" dirty="0">
                <a:solidFill>
                  <a:srgbClr val="F5FFC2"/>
                </a:solidFill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width</a:t>
            </a:r>
            <a:r>
              <a:rPr lang="en-US" dirty="0">
                <a:solidFill>
                  <a:srgbClr val="F5FFC2"/>
                </a:solidFill>
              </a:rPr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src</a:t>
            </a:r>
            <a:endParaRPr lang="en-US" dirty="0">
              <a:solidFill>
                <a:srgbClr val="EBFFD2"/>
              </a:solidFill>
            </a:endParaRP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609600" y="4540984"/>
            <a:ext cx="792480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&lt;audio width</a:t>
            </a:r>
            <a:r>
              <a:rPr lang="en-US" dirty="0"/>
              <a:t>="360" height="240" controls= "controls" &gt; </a:t>
            </a:r>
            <a:r>
              <a:rPr lang="en-US" dirty="0" smtClean="0"/>
              <a:t>  </a:t>
            </a:r>
          </a:p>
          <a:p>
            <a:r>
              <a:rPr lang="en-US" dirty="0"/>
              <a:t> </a:t>
            </a:r>
            <a:r>
              <a:rPr lang="en-US" dirty="0" smtClean="0"/>
              <a:t> &lt;</a:t>
            </a:r>
            <a:r>
              <a:rPr lang="en-US" dirty="0"/>
              <a:t>source src</a:t>
            </a:r>
            <a:r>
              <a:rPr lang="en-US" dirty="0" smtClean="0"/>
              <a:t>="someSong.mp3" type="audio/mp3"&gt; </a:t>
            </a:r>
            <a:endParaRPr lang="en-US" dirty="0"/>
          </a:p>
          <a:p>
            <a:r>
              <a:rPr lang="en-US" dirty="0" smtClean="0"/>
              <a:t>  &lt;/source&gt;</a:t>
            </a:r>
          </a:p>
          <a:p>
            <a:r>
              <a:rPr lang="en-US" dirty="0"/>
              <a:t> </a:t>
            </a:r>
            <a:r>
              <a:rPr lang="en-US" dirty="0" smtClean="0"/>
              <a:t> Audio </a:t>
            </a:r>
            <a:r>
              <a:rPr lang="en-US" dirty="0"/>
              <a:t>tag is not supported</a:t>
            </a:r>
          </a:p>
          <a:p>
            <a:r>
              <a:rPr lang="en-US" dirty="0" smtClean="0"/>
              <a:t>&lt;/audio&gt;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4551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5105401"/>
            <a:ext cx="7924800" cy="685800"/>
          </a:xfrm>
        </p:spPr>
        <p:txBody>
          <a:bodyPr/>
          <a:lstStyle/>
          <a:p>
            <a:r>
              <a:rPr lang="en-US" dirty="0" smtClean="0"/>
              <a:t>Playing Audio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5831680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http://car-audio-video.info/wp-content/uploads/pioneer-car-audio-inst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090506"/>
            <a:ext cx="4711700" cy="3724490"/>
          </a:xfrm>
          <a:prstGeom prst="roundRect">
            <a:avLst>
              <a:gd name="adj" fmla="val 2346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60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 Tag – New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066800"/>
            <a:ext cx="8382000" cy="5562600"/>
          </a:xfrm>
        </p:spPr>
        <p:txBody>
          <a:bodyPr/>
          <a:lstStyle/>
          <a:p>
            <a:pPr marL="282575" indent="-2825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GB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&lt;embed&gt;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GB" dirty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  <a:cs typeface="Consolas" pitchFamily="49" charset="0"/>
              </a:rPr>
              <a:t>Defines embedded content, </a:t>
            </a:r>
            <a:r>
              <a:rPr lang="en-GB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  <a:cs typeface="Consolas" pitchFamily="49" charset="0"/>
              </a:rPr>
              <a:t>                             such </a:t>
            </a:r>
            <a:r>
              <a:rPr lang="en-GB" dirty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  <a:cs typeface="Consolas" pitchFamily="49" charset="0"/>
              </a:rPr>
              <a:t>as a plug-in</a:t>
            </a:r>
          </a:p>
          <a:p>
            <a:pPr marL="282575" indent="-2825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282575" algn="l"/>
              </a:tabLst>
            </a:pPr>
            <a:r>
              <a:rPr lang="en-GB" dirty="0" smtClean="0">
                <a:solidFill>
                  <a:srgbClr val="EBFFD2"/>
                </a:solidFill>
              </a:rPr>
              <a:t>Attributes</a:t>
            </a:r>
            <a:endParaRPr lang="en-GB" dirty="0">
              <a:solidFill>
                <a:srgbClr val="EBFFD2"/>
              </a:solidFill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src="url"</a:t>
            </a:r>
            <a:r>
              <a:rPr lang="en-US" noProof="1" smtClean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  <a:cs typeface="Consolas" pitchFamily="49" charset="0"/>
              </a:rPr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type="type"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579900" y="4171890"/>
            <a:ext cx="79842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&lt;</a:t>
            </a:r>
            <a:r>
              <a:rPr lang="en-US" sz="2200" dirty="0"/>
              <a:t>embed src="helloworld.swf" /&gt;</a:t>
            </a:r>
            <a:endParaRPr lang="nl-NL" sz="2200" dirty="0"/>
          </a:p>
        </p:txBody>
      </p:sp>
      <p:pic>
        <p:nvPicPr>
          <p:cNvPr id="2052" name="Picture 4" descr="http://www.embedmusic.co.uk/images/embed_hy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295400"/>
            <a:ext cx="2391900" cy="2348746"/>
          </a:xfrm>
          <a:prstGeom prst="ellipse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57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Attributes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990600"/>
            <a:ext cx="8229600" cy="609600"/>
          </a:xfrm>
          <a:prstGeom prst="rect">
            <a:avLst/>
          </a:prstGeom>
        </p:spPr>
        <p:txBody>
          <a:bodyPr/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defRPr sz="32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New attributes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10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8050128"/>
              </p:ext>
            </p:extLst>
          </p:nvPr>
        </p:nvGraphicFramePr>
        <p:xfrm>
          <a:off x="609600" y="1810512"/>
          <a:ext cx="7848600" cy="4300728"/>
        </p:xfrm>
        <a:graphic>
          <a:graphicData uri="http://schemas.openxmlformats.org/drawingml/2006/table">
            <a:tbl>
              <a:tblPr/>
              <a:tblGrid>
                <a:gridCol w="2814775"/>
                <a:gridCol w="5033825"/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  <a:endParaRPr lang="en-US" sz="3200" b="1" kern="1200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kumimoji="0" lang="en-US" sz="32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Autocomplete</a:t>
                      </a:r>
                      <a:endParaRPr lang="en-US" sz="28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ON</a:t>
                      </a:r>
                      <a:r>
                        <a:rPr kumimoji="0" lang="en-US" sz="2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en-US" sz="2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OFF</a:t>
                      </a:r>
                      <a:r>
                        <a:rPr kumimoji="0" lang="en-US" sz="2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In case of “</a:t>
                      </a:r>
                      <a:r>
                        <a:rPr kumimoji="0" lang="en-US" sz="2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on</a:t>
                      </a:r>
                      <a:r>
                        <a:rPr kumimoji="0" lang="en-US" sz="2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”, the browser stores the value, auto fill when the user visits the same form next time </a:t>
                      </a:r>
                      <a:endParaRPr kumimoji="0" lang="en-US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Autofocus</a:t>
                      </a:r>
                      <a:endParaRPr lang="en-US" sz="28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Autofocus</a:t>
                      </a:r>
                      <a:r>
                        <a:rPr kumimoji="0" lang="en-US" sz="2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Input field is focused on page load</a:t>
                      </a:r>
                      <a:endParaRPr kumimoji="0" lang="en-US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Required</a:t>
                      </a:r>
                      <a:endParaRPr lang="en-US" sz="28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Required</a:t>
                      </a:r>
                      <a:r>
                        <a:rPr kumimoji="0" lang="en-US" sz="2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Mandates input field value for the form submit action</a:t>
                      </a:r>
                      <a:endParaRPr kumimoji="0" lang="en-US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Dragabble</a:t>
                      </a:r>
                      <a:endParaRPr lang="en-US" sz="28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True</a:t>
                      </a:r>
                      <a:r>
                        <a:rPr kumimoji="0" lang="en-US" sz="2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en-US" sz="2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false</a:t>
                      </a:r>
                      <a:r>
                        <a:rPr kumimoji="0" lang="en-US" sz="2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indicates if the element is dragabble or not</a:t>
                      </a:r>
                      <a:endParaRPr kumimoji="0" lang="en-US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783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HTML 5</a:t>
            </a:r>
          </a:p>
          <a:p>
            <a:r>
              <a:rPr lang="en-US" dirty="0" smtClean="0"/>
              <a:t>Changed Old Tags</a:t>
            </a:r>
          </a:p>
          <a:p>
            <a:r>
              <a:rPr lang="en-US" dirty="0" smtClean="0"/>
              <a:t>New Tags</a:t>
            </a:r>
          </a:p>
          <a:p>
            <a:pPr lvl="1"/>
            <a:r>
              <a:rPr lang="en-US" dirty="0"/>
              <a:t>Audio and </a:t>
            </a:r>
            <a:r>
              <a:rPr lang="en-US" dirty="0" smtClean="0"/>
              <a:t>Video Tags</a:t>
            </a:r>
            <a:endParaRPr lang="en-US" dirty="0"/>
          </a:p>
          <a:p>
            <a:pPr lvl="1"/>
            <a:r>
              <a:rPr lang="en-US" dirty="0" smtClean="0"/>
              <a:t>New Structural Tags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dirty="0" smtClean="0"/>
              <a:t>, …)</a:t>
            </a:r>
          </a:p>
          <a:p>
            <a:pPr lvl="1"/>
            <a:r>
              <a:rPr lang="en-US" dirty="0" smtClean="0"/>
              <a:t>New Form Elements</a:t>
            </a:r>
          </a:p>
          <a:p>
            <a:r>
              <a:rPr lang="en-US" dirty="0" smtClean="0"/>
              <a:t>Forms Validation</a:t>
            </a:r>
          </a:p>
          <a:p>
            <a:r>
              <a:rPr lang="en-US" dirty="0" smtClean="0"/>
              <a:t>New Attributes</a:t>
            </a:r>
          </a:p>
          <a:p>
            <a:r>
              <a:rPr lang="en-US" dirty="0" smtClean="0"/>
              <a:t>Canvas vs. SVG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4103" name="Picture 7" descr="http://daveferguson.typepad.com/photos/uncategorized/2008/02/28/innovation_cub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724400"/>
            <a:ext cx="1847850" cy="1583872"/>
          </a:xfrm>
          <a:prstGeom prst="round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7348">
            <a:off x="4299051" y="4760929"/>
            <a:ext cx="1828800" cy="183860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127940"/>
            <a:ext cx="3638550" cy="217275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&lt;input&gt; </a:t>
            </a:r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838200"/>
            <a:ext cx="8382000" cy="645848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New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&lt;input&gt;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/>
              <a:t>type(s)</a:t>
            </a:r>
          </a:p>
        </p:txBody>
      </p:sp>
      <p:graphicFrame>
        <p:nvGraphicFramePr>
          <p:cNvPr id="4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3828348"/>
              </p:ext>
            </p:extLst>
          </p:nvPr>
        </p:nvGraphicFramePr>
        <p:xfrm>
          <a:off x="434975" y="1447800"/>
          <a:ext cx="8251825" cy="5101782"/>
        </p:xfrm>
        <a:graphic>
          <a:graphicData uri="http://schemas.openxmlformats.org/drawingml/2006/table">
            <a:tbl>
              <a:tblPr/>
              <a:tblGrid>
                <a:gridCol w="3345813"/>
                <a:gridCol w="4906012"/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i="0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  <a:endParaRPr lang="en-US" sz="3200" b="1" i="0" kern="1200" dirty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kumimoji="0" lang="en-US" sz="32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r>
                        <a:rPr lang="en-US" sz="2400" b="1" i="0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Number/Range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Restricts users to enter only numbers. Additional attributes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min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max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and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step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and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value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can convert the input to a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slider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control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or a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spin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box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r>
                        <a:rPr lang="en-US" sz="2400" b="1" i="0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date, month, week, time, date + time, and date + time - time zone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Providers a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date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picker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interface.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r>
                        <a:rPr lang="en-US" sz="2400" b="1" i="0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Email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Input type for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Email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Addresses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r>
                        <a:rPr lang="en-US" sz="2400" b="1" i="0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URL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Input field for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URL address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/>
                    <a:p>
                      <a:r>
                        <a:rPr lang="en-US" sz="2400" b="1" i="0" dirty="0" smtClean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Telephone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Input type for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Telephone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2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908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4267200"/>
            <a:ext cx="7924800" cy="1447800"/>
          </a:xfrm>
        </p:spPr>
        <p:txBody>
          <a:bodyPr/>
          <a:lstStyle/>
          <a:p>
            <a:r>
              <a:rPr lang="en-US" dirty="0" smtClean="0"/>
              <a:t>New Form Tags:</a:t>
            </a:r>
            <a:br>
              <a:rPr lang="en-US" dirty="0" smtClean="0"/>
            </a:br>
            <a:r>
              <a:rPr lang="en-US" dirty="0" smtClean="0"/>
              <a:t>&lt;input type="range"&gt;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5907880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6" name="Picture 4" descr="http://blog.kirupa.com/images/ValueConvertersandTwowayDataBinding_8184/vc_sliderValueNumbe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31098" y="1066800"/>
            <a:ext cx="4274502" cy="278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51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5029200"/>
            <a:ext cx="7924800" cy="838200"/>
          </a:xfrm>
        </p:spPr>
        <p:txBody>
          <a:bodyPr/>
          <a:lstStyle/>
          <a:p>
            <a:r>
              <a:rPr lang="en-US" dirty="0" smtClean="0"/>
              <a:t>Built-In Forms Validation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5831680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8" name="Picture 2" descr="http://www.askaboutvalidation.com/wp-content/uploads/2010/02/validation-protocol-execution-tip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1028700"/>
            <a:ext cx="48260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51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2895598"/>
            <a:ext cx="5334000" cy="1143002"/>
          </a:xfrm>
        </p:spPr>
        <p:txBody>
          <a:bodyPr/>
          <a:lstStyle/>
          <a:p>
            <a:r>
              <a:rPr lang="en-US" dirty="0" smtClean="0"/>
              <a:t>Canvas vs. SVG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474" y="426880"/>
            <a:ext cx="2694526" cy="2371183"/>
          </a:xfrm>
          <a:prstGeom prst="roundRect">
            <a:avLst>
              <a:gd name="adj" fmla="val 9350"/>
            </a:avLst>
          </a:prstGeom>
          <a:noFill/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474" y="4031810"/>
            <a:ext cx="2694526" cy="2368990"/>
          </a:xfrm>
          <a:prstGeom prst="roundRect">
            <a:avLst>
              <a:gd name="adj" fmla="val 9350"/>
            </a:avLst>
          </a:prstGeom>
          <a:noFill/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219200"/>
            <a:ext cx="3533775" cy="4476750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7019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Canvas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Allows dynamic</a:t>
            </a:r>
            <a:r>
              <a:rPr lang="en-US" dirty="0"/>
              <a:t>, scriptable rendering of 2D shapes and bitmap </a:t>
            </a:r>
            <a:r>
              <a:rPr lang="en-US" dirty="0" smtClean="0"/>
              <a:t>images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Low </a:t>
            </a:r>
            <a:r>
              <a:rPr lang="en-US" dirty="0"/>
              <a:t>level, procedural model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Updates a bitmap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Does not </a:t>
            </a:r>
            <a:r>
              <a:rPr lang="en-US" dirty="0"/>
              <a:t>have a built-in scene </a:t>
            </a:r>
            <a:r>
              <a:rPr lang="en-US" dirty="0" smtClean="0"/>
              <a:t>graph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Consists </a:t>
            </a:r>
            <a:r>
              <a:rPr lang="en-US" dirty="0"/>
              <a:t>of a drawable region defined in HTML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Has height </a:t>
            </a:r>
            <a:r>
              <a:rPr lang="en-US" dirty="0"/>
              <a:t>and width </a:t>
            </a:r>
            <a:r>
              <a:rPr lang="en-US" dirty="0" smtClean="0"/>
              <a:t>attributes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Accessible by JavaScript Code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Used for building </a:t>
            </a:r>
            <a:r>
              <a:rPr lang="en-US" dirty="0"/>
              <a:t>graphs, animations, games, and image </a:t>
            </a:r>
            <a:r>
              <a:rPr lang="en-US" dirty="0" smtClean="0"/>
              <a:t>composition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216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Canvas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763000" cy="990600"/>
          </a:xfrm>
        </p:spPr>
        <p:txBody>
          <a:bodyPr/>
          <a:lstStyle/>
          <a:p>
            <a:r>
              <a:rPr lang="en-US" dirty="0" smtClean="0"/>
              <a:t>In HTML: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57200" y="2057400"/>
            <a:ext cx="82296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&lt;canvas id="example" width="200" height="200"&gt;</a:t>
            </a:r>
          </a:p>
          <a:p>
            <a:r>
              <a:rPr lang="en-US" sz="2200" dirty="0" smtClean="0"/>
              <a:t> This is </a:t>
            </a:r>
            <a:r>
              <a:rPr lang="en-US" sz="2200" dirty="0"/>
              <a:t>displayed if </a:t>
            </a:r>
            <a:r>
              <a:rPr lang="en-US" sz="2200" dirty="0" smtClean="0"/>
              <a:t>HTML5 Canvas is not supported.</a:t>
            </a:r>
            <a:endParaRPr lang="en-US" sz="2200" dirty="0"/>
          </a:p>
          <a:p>
            <a:r>
              <a:rPr lang="en-US" sz="2200" dirty="0"/>
              <a:t>&lt;/canvas&gt;</a:t>
            </a:r>
            <a:endParaRPr lang="nl-NL" sz="2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8600" y="3540204"/>
            <a:ext cx="8763000" cy="9906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Access with JavaScript: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57200" y="4343400"/>
            <a:ext cx="82296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var</a:t>
            </a:r>
            <a:r>
              <a:rPr lang="en-US" sz="2200" dirty="0"/>
              <a:t> example = </a:t>
            </a:r>
            <a:r>
              <a:rPr lang="en-US" sz="2200" dirty="0" err="1"/>
              <a:t>document.getElementById</a:t>
            </a:r>
            <a:r>
              <a:rPr lang="en-US" sz="2200" dirty="0"/>
              <a:t>('example');</a:t>
            </a:r>
          </a:p>
          <a:p>
            <a:r>
              <a:rPr lang="en-US" sz="2200" dirty="0" err="1"/>
              <a:t>var</a:t>
            </a:r>
            <a:r>
              <a:rPr lang="en-US" sz="2200" dirty="0"/>
              <a:t> context = </a:t>
            </a:r>
            <a:r>
              <a:rPr lang="en-US" sz="2200" dirty="0" err="1"/>
              <a:t>example.getContext</a:t>
            </a:r>
            <a:r>
              <a:rPr lang="en-US" sz="2200" dirty="0"/>
              <a:t>('2d');</a:t>
            </a:r>
          </a:p>
          <a:p>
            <a:r>
              <a:rPr lang="en-US" sz="2200" dirty="0" err="1"/>
              <a:t>context.fillStyle</a:t>
            </a:r>
            <a:r>
              <a:rPr lang="en-US" sz="2200" dirty="0"/>
              <a:t> = "</a:t>
            </a:r>
            <a:r>
              <a:rPr lang="en-US" sz="2200" dirty="0" err="1"/>
              <a:t>rgb</a:t>
            </a:r>
            <a:r>
              <a:rPr lang="en-US" sz="2200" dirty="0"/>
              <a:t>(255,0,0)";</a:t>
            </a:r>
          </a:p>
          <a:p>
            <a:r>
              <a:rPr lang="en-US" sz="2200" dirty="0" err="1"/>
              <a:t>context.fillRect</a:t>
            </a:r>
            <a:r>
              <a:rPr lang="en-US" sz="2200" dirty="0"/>
              <a:t>(30, 30, 50, 50);</a:t>
            </a:r>
            <a:endParaRPr lang="nl-NL" sz="2200" dirty="0"/>
          </a:p>
        </p:txBody>
      </p:sp>
    </p:spTree>
    <p:extLst>
      <p:ext uri="{BB962C8B-B14F-4D97-AF65-F5344CB8AC3E}">
        <p14:creationId xmlns:p14="http://schemas.microsoft.com/office/powerpoint/2010/main" val="2071770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Canvas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763000" cy="990600"/>
          </a:xfrm>
        </p:spPr>
        <p:txBody>
          <a:bodyPr/>
          <a:lstStyle/>
          <a:p>
            <a:r>
              <a:rPr lang="en-US" dirty="0" smtClean="0"/>
              <a:t>In HTML: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57200" y="2057400"/>
            <a:ext cx="82296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&lt;canvas id="example" width="200" height="200"&gt;</a:t>
            </a:r>
          </a:p>
          <a:p>
            <a:r>
              <a:rPr lang="en-US" sz="2200" dirty="0" smtClean="0"/>
              <a:t> This is </a:t>
            </a:r>
            <a:r>
              <a:rPr lang="en-US" sz="2200" dirty="0"/>
              <a:t>displayed if </a:t>
            </a:r>
            <a:r>
              <a:rPr lang="en-US" sz="2200" dirty="0" smtClean="0"/>
              <a:t>HTML5 Canvas is not supported.</a:t>
            </a:r>
            <a:endParaRPr lang="en-US" sz="2200" dirty="0"/>
          </a:p>
          <a:p>
            <a:r>
              <a:rPr lang="en-US" sz="2200" dirty="0"/>
              <a:t>&lt;/canvas&gt;</a:t>
            </a:r>
            <a:endParaRPr lang="nl-NL" sz="2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8600" y="3540204"/>
            <a:ext cx="8763000" cy="9906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Access with JavaScript: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57200" y="4343400"/>
            <a:ext cx="82296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var</a:t>
            </a:r>
            <a:r>
              <a:rPr lang="en-US" sz="2200" dirty="0"/>
              <a:t> example = </a:t>
            </a:r>
            <a:r>
              <a:rPr lang="en-US" sz="2200" dirty="0" err="1"/>
              <a:t>document.getElementById</a:t>
            </a:r>
            <a:r>
              <a:rPr lang="en-US" sz="2200" dirty="0"/>
              <a:t>('example');</a:t>
            </a:r>
          </a:p>
          <a:p>
            <a:r>
              <a:rPr lang="en-US" sz="2200" dirty="0" err="1"/>
              <a:t>var</a:t>
            </a:r>
            <a:r>
              <a:rPr lang="en-US" sz="2200" dirty="0"/>
              <a:t> context = </a:t>
            </a:r>
            <a:r>
              <a:rPr lang="en-US" sz="2200" dirty="0" err="1"/>
              <a:t>example.getContext</a:t>
            </a:r>
            <a:r>
              <a:rPr lang="en-US" sz="2200" dirty="0"/>
              <a:t>('2d');</a:t>
            </a:r>
          </a:p>
          <a:p>
            <a:r>
              <a:rPr lang="en-US" sz="2200" dirty="0" err="1"/>
              <a:t>context.fillStyle</a:t>
            </a:r>
            <a:r>
              <a:rPr lang="en-US" sz="2200" dirty="0"/>
              <a:t> = "</a:t>
            </a:r>
            <a:r>
              <a:rPr lang="en-US" sz="2200" dirty="0" err="1"/>
              <a:t>rgb</a:t>
            </a:r>
            <a:r>
              <a:rPr lang="en-US" sz="2200" dirty="0"/>
              <a:t>(255,0,0)";</a:t>
            </a:r>
          </a:p>
          <a:p>
            <a:r>
              <a:rPr lang="en-US" sz="2200" dirty="0" err="1"/>
              <a:t>context.fillRect</a:t>
            </a:r>
            <a:r>
              <a:rPr lang="en-US" sz="2200" dirty="0"/>
              <a:t>(30, 30, 50, 50);</a:t>
            </a:r>
            <a:endParaRPr lang="nl-NL" sz="2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5400" y1="68155" x2="75400" y2="68155"/>
                        <a14:foregroundMark x1="28200" y1="53274" x2="28200" y2="53274"/>
                        <a14:foregroundMark x1="17000" y1="19345" x2="17000" y2="19345"/>
                        <a14:foregroundMark x1="46600" y1="55060" x2="46600" y2="55060"/>
                        <a14:foregroundMark x1="74800" y1="62202" x2="51400" y2="64286"/>
                        <a14:foregroundMark x1="16600" y1="46726" x2="29800" y2="55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3962400"/>
            <a:ext cx="4076700" cy="2739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0372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638800"/>
          </a:xfrm>
        </p:spPr>
        <p:txBody>
          <a:bodyPr/>
          <a:lstStyle/>
          <a:p>
            <a:r>
              <a:rPr lang="en-US" dirty="0"/>
              <a:t>SVG stands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</a:t>
            </a:r>
            <a:r>
              <a:rPr lang="en-US" dirty="0"/>
              <a:t>calable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V</a:t>
            </a:r>
            <a:r>
              <a:rPr lang="en-US" dirty="0"/>
              <a:t>ector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</a:t>
            </a:r>
            <a:r>
              <a:rPr lang="en-US" dirty="0"/>
              <a:t>raphics 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language for describing 2D-graphics </a:t>
            </a:r>
            <a:endParaRPr lang="en-US" dirty="0" smtClean="0"/>
          </a:p>
          <a:p>
            <a:pPr lvl="1"/>
            <a:r>
              <a:rPr lang="en-US" dirty="0" smtClean="0"/>
              <a:t>Graphical applications</a:t>
            </a:r>
            <a:endParaRPr lang="en-US" dirty="0"/>
          </a:p>
          <a:p>
            <a:r>
              <a:rPr lang="en-US" dirty="0" smtClean="0"/>
              <a:t>Most </a:t>
            </a:r>
            <a:r>
              <a:rPr lang="en-US" dirty="0"/>
              <a:t>of the web browsers can display SVG just like they can display PNG, GIF, and </a:t>
            </a:r>
            <a:r>
              <a:rPr lang="en-US" dirty="0" smtClean="0"/>
              <a:t>JPG</a:t>
            </a:r>
          </a:p>
          <a:p>
            <a:pPr lvl="1"/>
            <a:r>
              <a:rPr lang="en-US" dirty="0" smtClean="0"/>
              <a:t>Internet </a:t>
            </a:r>
            <a:r>
              <a:rPr lang="en-US" dirty="0"/>
              <a:t>Explorer users may have to install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Adobe SVG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Viewer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HTML5</a:t>
            </a:r>
            <a:r>
              <a:rPr lang="en-US" dirty="0"/>
              <a:t> allows </a:t>
            </a:r>
            <a:r>
              <a:rPr lang="en-US" dirty="0" err="1"/>
              <a:t>embeding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SVG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Directly </a:t>
            </a:r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&lt;svg&gt;</a:t>
            </a:r>
            <a:r>
              <a:rPr lang="en-US" dirty="0"/>
              <a:t>...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&lt;/svg&gt;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140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57200" y="1371600"/>
            <a:ext cx="82296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&lt;!DOCTYPE html&gt;</a:t>
            </a:r>
          </a:p>
          <a:p>
            <a:r>
              <a:rPr lang="en-US" sz="2200" dirty="0"/>
              <a:t>&lt;head&gt;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&lt;</a:t>
            </a:r>
            <a:r>
              <a:rPr lang="en-US" sz="2200" dirty="0"/>
              <a:t>title&gt;SVG&lt;/title&gt;</a:t>
            </a:r>
          </a:p>
          <a:p>
            <a:r>
              <a:rPr lang="en-US" sz="2200" dirty="0" smtClean="0"/>
              <a:t>  &lt;</a:t>
            </a:r>
            <a:r>
              <a:rPr lang="en-US" sz="2200" dirty="0"/>
              <a:t>meta charset="utf-8" /&gt;</a:t>
            </a:r>
          </a:p>
          <a:p>
            <a:r>
              <a:rPr lang="en-US" sz="2200" dirty="0"/>
              <a:t>&lt;/head&gt;</a:t>
            </a:r>
          </a:p>
          <a:p>
            <a:r>
              <a:rPr lang="en-US" sz="2200" dirty="0"/>
              <a:t>&lt;body&gt;</a:t>
            </a:r>
          </a:p>
          <a:p>
            <a:r>
              <a:rPr lang="en-US" sz="2200" dirty="0" smtClean="0"/>
              <a:t>  &lt;</a:t>
            </a:r>
            <a:r>
              <a:rPr lang="en-US" sz="2200" dirty="0"/>
              <a:t>h2&gt;HTML5 SVG Circle&lt;/h2&gt;</a:t>
            </a:r>
          </a:p>
          <a:p>
            <a:r>
              <a:rPr lang="en-US" sz="2200" dirty="0" smtClean="0"/>
              <a:t>  &lt;</a:t>
            </a:r>
            <a:r>
              <a:rPr lang="en-US" sz="2200" dirty="0"/>
              <a:t>svg id="svgelem" height="200" </a:t>
            </a:r>
            <a:r>
              <a:rPr lang="en-US" sz="2200" dirty="0" smtClean="0"/>
              <a:t>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xmlns</a:t>
            </a:r>
            <a:r>
              <a:rPr lang="en-US" sz="2200" dirty="0"/>
              <a:t>="http://www.w3.org/2000/svg"&gt;</a:t>
            </a:r>
          </a:p>
          <a:p>
            <a:r>
              <a:rPr lang="en-US" sz="2200" dirty="0"/>
              <a:t>    &lt;circle id="redcircle" cx="50" cy="50" r="50"  </a:t>
            </a:r>
            <a:r>
              <a:rPr lang="en-US" sz="2200" dirty="0" smtClean="0"/>
              <a:t>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fill</a:t>
            </a:r>
            <a:r>
              <a:rPr lang="en-US" sz="2200" dirty="0"/>
              <a:t>="red" /&gt;</a:t>
            </a:r>
          </a:p>
          <a:p>
            <a:r>
              <a:rPr lang="en-US" sz="2200" dirty="0" smtClean="0"/>
              <a:t>  &lt;/</a:t>
            </a:r>
            <a:r>
              <a:rPr lang="en-US" sz="2200" dirty="0"/>
              <a:t>svg&gt;</a:t>
            </a:r>
          </a:p>
          <a:p>
            <a:r>
              <a:rPr lang="en-US" sz="2200" dirty="0"/>
              <a:t>&lt;/body&gt;</a:t>
            </a:r>
          </a:p>
          <a:p>
            <a:r>
              <a:rPr lang="en-US" sz="2200" dirty="0"/>
              <a:t>&lt;/html&gt;</a:t>
            </a:r>
            <a:endParaRPr lang="nl-NL" sz="2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22800" y="3581400"/>
            <a:ext cx="4064000" cy="287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125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SVG Gradient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04800" y="1389995"/>
            <a:ext cx="85344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&lt;</a:t>
            </a:r>
            <a:r>
              <a:rPr lang="en-US" dirty="0"/>
              <a:t>svg id="svgelem" height="200" xmlns="http://www.w3.org/2000/svg"&gt;</a:t>
            </a:r>
          </a:p>
          <a:p>
            <a:r>
              <a:rPr lang="en-US" dirty="0"/>
              <a:t> </a:t>
            </a:r>
            <a:r>
              <a:rPr lang="en-US" dirty="0" smtClean="0"/>
              <a:t> &lt;</a:t>
            </a:r>
            <a:r>
              <a:rPr lang="en-US" dirty="0"/>
              <a:t>defs&gt;</a:t>
            </a:r>
          </a:p>
          <a:p>
            <a:r>
              <a:rPr lang="en-US" dirty="0"/>
              <a:t>  </a:t>
            </a:r>
            <a:r>
              <a:rPr lang="en-US" dirty="0" smtClean="0"/>
              <a:t>  &lt;radialGradient </a:t>
            </a:r>
            <a:r>
              <a:rPr lang="en-US" dirty="0"/>
              <a:t>id="gradient" cx="50%" cy="50%" </a:t>
            </a:r>
            <a:r>
              <a:rPr lang="en-US" dirty="0" smtClean="0"/>
              <a:t> </a:t>
            </a:r>
          </a:p>
          <a:p>
            <a:r>
              <a:rPr lang="en-US" dirty="0" smtClean="0"/>
              <a:t>     r</a:t>
            </a:r>
            <a:r>
              <a:rPr lang="en-US" dirty="0"/>
              <a:t>="50</a:t>
            </a:r>
            <a:r>
              <a:rPr lang="en-US" dirty="0" smtClean="0"/>
              <a:t>%" fx</a:t>
            </a:r>
            <a:r>
              <a:rPr lang="en-US" dirty="0"/>
              <a:t>="50%" fy="50%"&gt;</a:t>
            </a:r>
          </a:p>
          <a:p>
            <a:r>
              <a:rPr lang="en-US" dirty="0"/>
              <a:t>      &lt;stop offset="0%" </a:t>
            </a:r>
            <a:endParaRPr lang="en-US" dirty="0" smtClean="0"/>
          </a:p>
          <a:p>
            <a:r>
              <a:rPr lang="en-US" dirty="0" smtClean="0"/>
              <a:t>       style</a:t>
            </a:r>
            <a:r>
              <a:rPr lang="en-US" dirty="0"/>
              <a:t>="stop-color:rgb(200,200,200</a:t>
            </a:r>
            <a:r>
              <a:rPr lang="en-US" dirty="0" smtClean="0"/>
              <a:t>);stop-opacity:0</a:t>
            </a:r>
            <a:r>
              <a:rPr lang="en-US" dirty="0"/>
              <a:t>"/&gt;</a:t>
            </a:r>
          </a:p>
          <a:p>
            <a:r>
              <a:rPr lang="en-US" dirty="0"/>
              <a:t>      &lt;stop offset="100%"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style</a:t>
            </a:r>
            <a:r>
              <a:rPr lang="en-US" dirty="0"/>
              <a:t>="stop-color:rgb(0,0,255</a:t>
            </a:r>
            <a:r>
              <a:rPr lang="en-US" dirty="0" smtClean="0"/>
              <a:t>);stop-opacity:1"/&gt;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smtClean="0"/>
              <a:t>&lt;/</a:t>
            </a:r>
            <a:r>
              <a:rPr lang="en-US" dirty="0"/>
              <a:t>radialGradient&gt;</a:t>
            </a:r>
          </a:p>
          <a:p>
            <a:r>
              <a:rPr lang="en-US" dirty="0"/>
              <a:t>  </a:t>
            </a:r>
            <a:r>
              <a:rPr lang="en-US" dirty="0" smtClean="0"/>
              <a:t>&lt;/</a:t>
            </a:r>
            <a:r>
              <a:rPr lang="en-US" dirty="0"/>
              <a:t>defs&gt;</a:t>
            </a:r>
          </a:p>
          <a:p>
            <a:r>
              <a:rPr lang="en-US" dirty="0"/>
              <a:t>  </a:t>
            </a:r>
            <a:r>
              <a:rPr lang="en-US" dirty="0" smtClean="0"/>
              <a:t>&lt;ellipse </a:t>
            </a:r>
            <a:r>
              <a:rPr lang="en-US" dirty="0"/>
              <a:t>cx="100" cy="50" rx="100" ry="50" </a:t>
            </a:r>
          </a:p>
          <a:p>
            <a:r>
              <a:rPr lang="en-US" dirty="0"/>
              <a:t>   </a:t>
            </a:r>
            <a:r>
              <a:rPr lang="en-US" dirty="0" smtClean="0"/>
              <a:t>style</a:t>
            </a:r>
            <a:r>
              <a:rPr lang="en-US" dirty="0"/>
              <a:t>="fill:url(#gradient)" /&gt;</a:t>
            </a:r>
          </a:p>
          <a:p>
            <a:r>
              <a:rPr lang="en-US" dirty="0"/>
              <a:t>&lt;/svg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2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HTML 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5371" y="3491720"/>
            <a:ext cx="7924800" cy="569120"/>
          </a:xfrm>
        </p:spPr>
        <p:txBody>
          <a:bodyPr/>
          <a:lstStyle/>
          <a:p>
            <a:r>
              <a:rPr lang="en-US" smtClean="0"/>
              <a:t>What the … is HTML 5?</a:t>
            </a:r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9291">
            <a:off x="1171103" y="4544466"/>
            <a:ext cx="1343482" cy="1511058"/>
          </a:xfrm>
          <a:prstGeom prst="roundRect">
            <a:avLst>
              <a:gd name="adj" fmla="val 31298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26229">
            <a:off x="6969977" y="4106486"/>
            <a:ext cx="1165241" cy="2211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4733">
            <a:off x="6277535" y="520389"/>
            <a:ext cx="1743444" cy="168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 descr="http://atendesigngroup.com/sites/default/files/styles/large/html5css3-1_0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5437">
            <a:off x="1270264" y="1045266"/>
            <a:ext cx="1699700" cy="1274774"/>
          </a:xfrm>
          <a:prstGeom prst="roundRect">
            <a:avLst>
              <a:gd name="adj" fmla="val 2513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1.bp.blogspot.com/_jrDVD3wSOYo/TL1i9YRIhPI/AAAAAAAABOY/Y5UlgxIHxTQ/s1600/html5_w3c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28824">
            <a:off x="3684950" y="362241"/>
            <a:ext cx="1751226" cy="1727878"/>
          </a:xfrm>
          <a:prstGeom prst="roundRect">
            <a:avLst>
              <a:gd name="adj" fmla="val 41992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084" y="4563220"/>
            <a:ext cx="1613832" cy="1761380"/>
          </a:xfrm>
          <a:prstGeom prst="roundRect">
            <a:avLst>
              <a:gd name="adj" fmla="val 20324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819400"/>
            <a:ext cx="7924800" cy="685800"/>
          </a:xfrm>
        </p:spPr>
        <p:txBody>
          <a:bodyPr/>
          <a:lstStyle/>
          <a:p>
            <a:r>
              <a:rPr lang="en-US" dirty="0" smtClean="0"/>
              <a:t>Canvas vs. SVG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545679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343400"/>
            <a:ext cx="2667000" cy="2000250"/>
          </a:xfrm>
          <a:prstGeom prst="roundRect">
            <a:avLst>
              <a:gd name="adj" fmla="val 5000"/>
            </a:avLst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73070"/>
            <a:ext cx="3886200" cy="1777813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343400"/>
            <a:ext cx="2667000" cy="2000250"/>
          </a:xfrm>
          <a:prstGeom prst="roundRect">
            <a:avLst>
              <a:gd name="adj" fmla="val 5000"/>
            </a:avLst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20068">
            <a:off x="658452" y="1744443"/>
            <a:ext cx="1949242" cy="761422"/>
          </a:xfrm>
          <a:prstGeom prst="roundRect">
            <a:avLst>
              <a:gd name="adj" fmla="val 1184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99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7924800" cy="685800"/>
          </a:xfrm>
        </p:spPr>
        <p:txBody>
          <a:bodyPr/>
          <a:lstStyle/>
          <a:p>
            <a:r>
              <a:rPr lang="en-US" dirty="0" smtClean="0"/>
              <a:t>End User Outlook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1869279"/>
            <a:ext cx="7924800" cy="569120"/>
          </a:xfrm>
        </p:spPr>
        <p:txBody>
          <a:bodyPr/>
          <a:lstStyle/>
          <a:p>
            <a:r>
              <a:rPr lang="en-US" dirty="0" smtClean="0"/>
              <a:t>What is the Advantage to the End User?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100" y="2819400"/>
            <a:ext cx="5212700" cy="3439026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618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5 – End User Outlook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Provides a very rich user experience without Plug-ins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RIA replacement?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Better Performance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Leverages GPU for better</a:t>
            </a:r>
            <a:br>
              <a:rPr lang="en-US" dirty="0" smtClean="0"/>
            </a:br>
            <a:r>
              <a:rPr lang="en-US" dirty="0" smtClean="0"/>
              <a:t>graphical experience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25" y="1981200"/>
            <a:ext cx="2581275" cy="394335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521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Detect HTML5?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HTML5 is not a thing someone can detect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800" dirty="0" smtClean="0"/>
              <a:t>It consists of many elements that can be detected</a:t>
            </a:r>
          </a:p>
          <a:p>
            <a:pPr lvl="2">
              <a:lnSpc>
                <a:spcPct val="100000"/>
              </a:lnSpc>
              <a:spcBef>
                <a:spcPts val="400"/>
              </a:spcBef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&lt;canvas&gt;</a:t>
            </a:r>
            <a:r>
              <a:rPr lang="en-US" sz="2600" dirty="0" smtClean="0"/>
              <a:t>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&lt;video&gt;</a:t>
            </a:r>
            <a:r>
              <a:rPr lang="en-US" sz="2600" dirty="0" smtClean="0"/>
              <a:t>, etc.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The </a:t>
            </a:r>
            <a:r>
              <a:rPr lang="en-US" sz="3000" dirty="0"/>
              <a:t>HTML5 specification </a:t>
            </a:r>
            <a:r>
              <a:rPr lang="en-US" sz="3000" dirty="0" smtClean="0"/>
              <a:t>defines </a:t>
            </a:r>
            <a:r>
              <a:rPr lang="en-US" sz="3000" dirty="0"/>
              <a:t>how </a:t>
            </a:r>
            <a:r>
              <a:rPr lang="en-US" sz="3000" dirty="0" smtClean="0"/>
              <a:t>tags interact </a:t>
            </a:r>
            <a:r>
              <a:rPr lang="en-US" sz="3000" dirty="0"/>
              <a:t>with </a:t>
            </a:r>
            <a:r>
              <a:rPr lang="en-US" sz="3000" dirty="0" smtClean="0"/>
              <a:t>JavaScript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800" dirty="0" smtClean="0"/>
              <a:t>Through </a:t>
            </a:r>
            <a:r>
              <a:rPr lang="en-US" sz="2800" dirty="0"/>
              <a:t>the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</a:t>
            </a:r>
            <a:r>
              <a:rPr lang="en-US" sz="2800" dirty="0"/>
              <a:t>ocument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</a:t>
            </a:r>
            <a:r>
              <a:rPr lang="en-US" sz="2800" dirty="0"/>
              <a:t>bject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</a:t>
            </a:r>
            <a:r>
              <a:rPr lang="en-US" sz="2800" dirty="0"/>
              <a:t>odel (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DOM</a:t>
            </a:r>
            <a:r>
              <a:rPr lang="en-US" sz="2800" dirty="0" smtClean="0"/>
              <a:t>)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HTML5 </a:t>
            </a:r>
            <a:r>
              <a:rPr lang="en-US" sz="3000" dirty="0"/>
              <a:t>doesn’t just define a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&lt;video&gt;</a:t>
            </a:r>
            <a:r>
              <a:rPr lang="en-US" sz="3000" dirty="0"/>
              <a:t> </a:t>
            </a:r>
            <a:r>
              <a:rPr lang="en-US" sz="3000" dirty="0" smtClean="0"/>
              <a:t>tag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800" dirty="0" smtClean="0"/>
              <a:t>There </a:t>
            </a:r>
            <a:r>
              <a:rPr lang="en-US" sz="2800" dirty="0"/>
              <a:t>is also a corresponding DOM API for video objects in the </a:t>
            </a:r>
            <a:r>
              <a:rPr lang="en-US" sz="2800" dirty="0" smtClean="0"/>
              <a:t>DOM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2800" dirty="0" smtClean="0"/>
              <a:t>You </a:t>
            </a:r>
            <a:r>
              <a:rPr lang="en-US" sz="2800" dirty="0"/>
              <a:t>can use this API to detect support for different video formats, </a:t>
            </a:r>
            <a:r>
              <a:rPr lang="en-US" sz="2800" dirty="0" smtClean="0"/>
              <a:t>etc.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08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0" y="228600"/>
            <a:ext cx="5105400" cy="914400"/>
          </a:xfrm>
        </p:spPr>
        <p:txBody>
          <a:bodyPr/>
          <a:lstStyle/>
          <a:p>
            <a:r>
              <a:rPr lang="en-US" dirty="0" smtClean="0"/>
              <a:t>HTML 5 – Showcases and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334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HTML 5 Rocks – Examples, Demos, Tutorials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hlinkClick r:id="rId2"/>
              </a:rPr>
              <a:t>http://www.html5rocks.com/</a:t>
            </a:r>
            <a:endParaRPr lang="en-US" sz="2800" dirty="0">
              <a:hlinkClick r:id="rId3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HTML 5 Demos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>
                <a:hlinkClick r:id="rId4"/>
              </a:rPr>
              <a:t>http</a:t>
            </a:r>
            <a:r>
              <a:rPr lang="en-US" sz="2800" dirty="0">
                <a:hlinkClick r:id="rId4"/>
              </a:rPr>
              <a:t>://html5demos.com</a:t>
            </a:r>
            <a:r>
              <a:rPr lang="en-US" sz="2800" dirty="0" smtClean="0">
                <a:hlinkClick r:id="rId4"/>
              </a:rPr>
              <a:t>/</a:t>
            </a:r>
            <a:endParaRPr lang="en-US" sz="2800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Internet Explorer 9 Test Drive for HTML 5</a:t>
            </a:r>
            <a:endParaRPr lang="en-US" sz="2800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>
                <a:hlinkClick r:id="rId5"/>
              </a:rPr>
              <a:t>http</a:t>
            </a:r>
            <a:r>
              <a:rPr lang="en-US" sz="2800" dirty="0">
                <a:hlinkClick r:id="rId5"/>
              </a:rPr>
              <a:t>://ie.microsoft.com/testdrive/</a:t>
            </a:r>
            <a:endParaRPr lang="en-US" sz="2800" dirty="0" smtClean="0">
              <a:hlinkClick r:id="rId3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Apple Safari HTML 5 Showcases</a:t>
            </a:r>
            <a:endParaRPr lang="en-US" sz="2800" dirty="0"/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hlinkClick r:id="rId6"/>
              </a:rPr>
              <a:t>http://www.apple.com/html5</a:t>
            </a:r>
            <a:r>
              <a:rPr lang="en-US" sz="2800" dirty="0" smtClean="0">
                <a:hlinkClick r:id="rId6"/>
              </a:rPr>
              <a:t>/</a:t>
            </a:r>
            <a:endParaRPr lang="en-US" sz="2800" dirty="0" smtClean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Dive into HTML 5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hlinkClick r:id="rId7"/>
              </a:rPr>
              <a:t>http://diveintohtml5.org</a:t>
            </a:r>
            <a:r>
              <a:rPr lang="en-US" sz="2800" dirty="0">
                <a:hlinkClick r:id="rId7"/>
              </a:rPr>
              <a:t>/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14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5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Make the following Web Page.</a:t>
            </a:r>
          </a:p>
          <a:p>
            <a:pPr marL="685800" lvl="1" indent="-338138">
              <a:lnSpc>
                <a:spcPct val="100000"/>
              </a:lnSpc>
            </a:pPr>
            <a:r>
              <a:rPr lang="en-US" sz="2600" dirty="0"/>
              <a:t>Note that there should be validators for emails and </a:t>
            </a:r>
            <a:r>
              <a:rPr lang="en-US" sz="2600" dirty="0" err="1"/>
              <a:t>url</a:t>
            </a:r>
            <a:r>
              <a:rPr lang="en-US" sz="2600" dirty="0"/>
              <a:t> (email and </a:t>
            </a:r>
            <a:r>
              <a:rPr lang="en-US" sz="2600" dirty="0" err="1"/>
              <a:t>url</a:t>
            </a:r>
            <a:r>
              <a:rPr lang="en-US" sz="2600" dirty="0"/>
              <a:t> are required fields)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Using the previously</a:t>
            </a:r>
            <a:br>
              <a:rPr lang="en-US" sz="2800" dirty="0"/>
            </a:br>
            <a:r>
              <a:rPr lang="en-US" sz="2800" dirty="0"/>
              <a:t>made Web Page, add </a:t>
            </a:r>
            <a:br>
              <a:rPr lang="en-US" sz="2800" dirty="0"/>
            </a:br>
            <a:r>
              <a:rPr lang="en-US" sz="2800" dirty="0"/>
              <a:t>functionality to check if</a:t>
            </a:r>
            <a:br>
              <a:rPr lang="en-US" sz="2800" dirty="0"/>
            </a:br>
            <a:r>
              <a:rPr lang="en-US" sz="2800" dirty="0"/>
              <a:t>the text in "email"</a:t>
            </a:r>
            <a:br>
              <a:rPr lang="en-US" sz="2800" dirty="0"/>
            </a:br>
            <a:r>
              <a:rPr lang="en-US" sz="2800" dirty="0"/>
              <a:t>and "repeat email" fields </a:t>
            </a:r>
            <a:br>
              <a:rPr lang="en-US" sz="2800" dirty="0"/>
            </a:br>
            <a:r>
              <a:rPr lang="en-US" sz="2800" dirty="0"/>
              <a:t>is equal. If not show</a:t>
            </a:r>
            <a:br>
              <a:rPr lang="en-US" sz="2800" dirty="0"/>
            </a:br>
            <a:r>
              <a:rPr lang="en-US" sz="2800" dirty="0"/>
              <a:t>warning message and </a:t>
            </a:r>
            <a:br>
              <a:rPr lang="en-US" sz="2800" dirty="0"/>
            </a:br>
            <a:r>
              <a:rPr lang="en-US" sz="2800" dirty="0"/>
              <a:t>reload the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250" y1="4835" x2="95500" y2="5275"/>
                        <a14:foregroundMark x1="93000" y1="9231" x2="5500" y2="95604"/>
                        <a14:foregroundMark x1="14000" y1="95385" x2="95250" y2="92747"/>
                        <a14:foregroundMark x1="93750" y1="95824" x2="45000" y2="96044"/>
                        <a14:foregroundMark x1="5750" y1="92308" x2="5250" y2="7912"/>
                        <a14:foregroundMark x1="7500" y1="7912" x2="75750" y2="24615"/>
                        <a14:foregroundMark x1="49250" y1="12967" x2="8750" y2="23297"/>
                        <a14:foregroundMark x1="20250" y1="15604" x2="25500" y2="32308"/>
                        <a14:foregroundMark x1="56750" y1="11648" x2="84500" y2="1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539365"/>
            <a:ext cx="3276600" cy="3727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430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 startAt="3"/>
            </a:pPr>
            <a:r>
              <a:rPr lang="en-US" sz="2800" dirty="0"/>
              <a:t>Using Canvas draw the following figures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3"/>
            </a:pPr>
            <a:r>
              <a:rPr lang="en-US" sz="2800" dirty="0"/>
              <a:t>Try doing the same</a:t>
            </a:r>
            <a:br>
              <a:rPr lang="en-US" sz="2800" dirty="0"/>
            </a:br>
            <a:r>
              <a:rPr lang="en-US" sz="2800" dirty="0"/>
              <a:t>using SVG</a:t>
            </a:r>
          </a:p>
          <a:p>
            <a:pPr marL="685800" lvl="1" indent="-338138">
              <a:lnSpc>
                <a:spcPct val="100000"/>
              </a:lnSpc>
            </a:pPr>
            <a:r>
              <a:rPr lang="en-US" sz="2600" dirty="0"/>
              <a:t>Hint: Use JavaScript</a:t>
            </a:r>
          </a:p>
          <a:p>
            <a:pPr marL="685800" lvl="1" indent="-338138">
              <a:lnSpc>
                <a:spcPct val="100000"/>
              </a:lnSpc>
            </a:pPr>
            <a:endParaRPr lang="en-US" sz="2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248" y1="6095" x2="96984" y2="5192"/>
                        <a14:foregroundMark x1="95128" y1="6546" x2="97680" y2="95485"/>
                        <a14:foregroundMark x1="11369" y1="3612" x2="91415" y2="2709"/>
                        <a14:foregroundMark x1="7889" y1="2935" x2="19026" y2="3612"/>
                        <a14:foregroundMark x1="61717" y1="9029" x2="87471" y2="10158"/>
                        <a14:foregroundMark x1="3944" y1="20090" x2="3480" y2="95937"/>
                        <a14:foregroundMark x1="94664" y1="2257" x2="92807" y2="6772"/>
                        <a14:foregroundMark x1="9977" y1="13995" x2="7193" y2="1580"/>
                        <a14:foregroundMark x1="34803" y1="97517" x2="93039" y2="970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19625" y="1752600"/>
            <a:ext cx="4105275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914400"/>
          </a:xfrm>
        </p:spPr>
        <p:txBody>
          <a:bodyPr/>
          <a:lstStyle/>
          <a:p>
            <a:r>
              <a:rPr lang="en-US" dirty="0" smtClean="0"/>
              <a:t>Exercises (2)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19675" y="3031439"/>
            <a:ext cx="914400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72075" y="3983939"/>
            <a:ext cx="914400" cy="7239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24475" y="4174439"/>
            <a:ext cx="609600" cy="381000"/>
          </a:xfrm>
          <a:prstGeom prst="roundRect">
            <a:avLst>
              <a:gd name="adj" fmla="val 0"/>
            </a:avLst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462712" y="3031439"/>
            <a:ext cx="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462712" y="3031439"/>
            <a:ext cx="309563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7229475" y="3564839"/>
            <a:ext cx="152400" cy="495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031830" y="3031439"/>
            <a:ext cx="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6772275" y="3031439"/>
            <a:ext cx="259555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229475" y="3336239"/>
            <a:ext cx="0" cy="142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7458075" y="3641039"/>
            <a:ext cx="152400" cy="495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458075" y="3641039"/>
            <a:ext cx="381000" cy="41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762875" y="3564839"/>
            <a:ext cx="7620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6543675" y="4403039"/>
            <a:ext cx="152400" cy="495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6617493" y="4479239"/>
            <a:ext cx="154782" cy="133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29475" y="4545914"/>
            <a:ext cx="76200" cy="466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619875" y="4631639"/>
            <a:ext cx="409575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7239000" y="4484001"/>
            <a:ext cx="142875" cy="71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91400" y="4484001"/>
            <a:ext cx="219075" cy="35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610475" y="4545914"/>
            <a:ext cx="76200" cy="390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762875" y="4698314"/>
            <a:ext cx="76200" cy="390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7534275" y="4936439"/>
            <a:ext cx="1524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7305675" y="5012639"/>
            <a:ext cx="228600" cy="61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7839075" y="4250639"/>
            <a:ext cx="304800" cy="847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10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(3)</a:t>
            </a:r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275" y="2971800"/>
            <a:ext cx="5507925" cy="332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334000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 startAt="5"/>
            </a:pPr>
            <a:r>
              <a:rPr lang="en-US" sz="2800" dirty="0" smtClean="0"/>
              <a:t>Build the following Web Page using HTML5 and CSS 2.1</a:t>
            </a:r>
          </a:p>
          <a:p>
            <a:pPr marL="685800" lvl="1" indent="-338138">
              <a:lnSpc>
                <a:spcPct val="100000"/>
              </a:lnSpc>
            </a:pPr>
            <a:r>
              <a:rPr lang="en-US" sz="2600" dirty="0" smtClean="0"/>
              <a:t>Use "Lorem Ipsum" to fill with some sample Content</a:t>
            </a:r>
          </a:p>
          <a:p>
            <a:pPr marL="685800" lvl="1" indent="-338138">
              <a:lnSpc>
                <a:spcPct val="100000"/>
              </a:lnSpc>
            </a:pPr>
            <a:r>
              <a:rPr lang="en-US" sz="2600" dirty="0" smtClean="0"/>
              <a:t>Try to make </a:t>
            </a:r>
            <a:r>
              <a:rPr lang="en-US" sz="2600" dirty="0"/>
              <a:t/>
            </a:r>
            <a:br>
              <a:rPr lang="en-US" sz="2600" dirty="0"/>
            </a:br>
            <a:r>
              <a:rPr lang="en-US" sz="2600" dirty="0" smtClean="0"/>
              <a:t>the page to</a:t>
            </a:r>
            <a:br>
              <a:rPr lang="en-US" sz="2600" dirty="0" smtClean="0"/>
            </a:br>
            <a:r>
              <a:rPr lang="en-US" sz="2600" dirty="0" smtClean="0"/>
              <a:t>look OK when</a:t>
            </a:r>
            <a:br>
              <a:rPr lang="en-US" sz="2600" dirty="0" smtClean="0"/>
            </a:br>
            <a:r>
              <a:rPr lang="en-US" sz="2600" dirty="0" smtClean="0"/>
              <a:t>the window </a:t>
            </a:r>
            <a:br>
              <a:rPr lang="en-US" sz="2600" dirty="0" smtClean="0"/>
            </a:br>
            <a:r>
              <a:rPr lang="en-US" sz="2600" dirty="0" smtClean="0"/>
              <a:t>is resized.</a:t>
            </a:r>
          </a:p>
        </p:txBody>
      </p:sp>
    </p:spTree>
    <p:extLst>
      <p:ext uri="{BB962C8B-B14F-4D97-AF65-F5344CB8AC3E}">
        <p14:creationId xmlns:p14="http://schemas.microsoft.com/office/powerpoint/2010/main" val="65778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HTML 5?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HTML5 </a:t>
            </a:r>
            <a:r>
              <a:rPr lang="en-US" dirty="0" smtClean="0"/>
              <a:t>– the </a:t>
            </a:r>
            <a:r>
              <a:rPr lang="en-US" dirty="0"/>
              <a:t>next major revision of the </a:t>
            </a:r>
            <a:r>
              <a:rPr lang="en-US" dirty="0" smtClean="0"/>
              <a:t>HTML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Currently </a:t>
            </a:r>
            <a:r>
              <a:rPr lang="en-US" dirty="0"/>
              <a:t>under </a:t>
            </a:r>
            <a:r>
              <a:rPr lang="en-US" dirty="0" smtClean="0"/>
              <a:t>development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Far away from final version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Developed under the HTML 5 </a:t>
            </a:r>
            <a:r>
              <a:rPr lang="en-US" dirty="0"/>
              <a:t>working group of the World Wide Web Consortium (W3C) in 2007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First </a:t>
            </a:r>
            <a:r>
              <a:rPr lang="en-US" dirty="0"/>
              <a:t>Public Working Draft of the </a:t>
            </a:r>
            <a:r>
              <a:rPr lang="en-US" dirty="0" smtClean="0"/>
              <a:t>specification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January </a:t>
            </a:r>
            <a:r>
              <a:rPr lang="en-US" dirty="0"/>
              <a:t>22, </a:t>
            </a:r>
            <a:r>
              <a:rPr lang="en-US" dirty="0" smtClean="0"/>
              <a:t>2008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Parts of HTML5 are being </a:t>
            </a:r>
            <a:r>
              <a:rPr lang="en-US" dirty="0" smtClean="0"/>
              <a:t>implemented </a:t>
            </a:r>
            <a:r>
              <a:rPr lang="en-US" dirty="0"/>
              <a:t>in browsers before the whole </a:t>
            </a:r>
            <a:r>
              <a:rPr lang="en-US" dirty="0" smtClean="0"/>
              <a:t>specification is 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228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– Past, Present,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1991 </a:t>
            </a:r>
            <a:r>
              <a:rPr lang="en-US" sz="2400" dirty="0" smtClean="0"/>
              <a:t>– HTML first mentioned </a:t>
            </a:r>
            <a:r>
              <a:rPr lang="en-US" sz="2400" dirty="0"/>
              <a:t>– Tim Berners-Lee – HTML </a:t>
            </a:r>
            <a:r>
              <a:rPr lang="en-US" sz="2400" dirty="0" smtClean="0"/>
              <a:t>tags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1993</a:t>
            </a:r>
            <a:r>
              <a:rPr lang="en-US" sz="2400" dirty="0"/>
              <a:t> – </a:t>
            </a:r>
            <a:r>
              <a:rPr lang="en-US" sz="2400" dirty="0" smtClean="0"/>
              <a:t>HTML (first public version, published at IETF)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1993</a:t>
            </a:r>
            <a:r>
              <a:rPr lang="en-US" sz="2400" dirty="0"/>
              <a:t> – </a:t>
            </a:r>
            <a:r>
              <a:rPr lang="en-US" sz="2400" dirty="0" smtClean="0"/>
              <a:t>HTML </a:t>
            </a:r>
            <a:r>
              <a:rPr lang="en-US" sz="2400" dirty="0"/>
              <a:t>2 draft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1995</a:t>
            </a:r>
            <a:r>
              <a:rPr lang="en-US" sz="2400" dirty="0"/>
              <a:t> – </a:t>
            </a:r>
            <a:r>
              <a:rPr lang="en-US" sz="2400" dirty="0" smtClean="0"/>
              <a:t>HTML </a:t>
            </a:r>
            <a:r>
              <a:rPr lang="en-US" sz="2400" dirty="0"/>
              <a:t>2 – W3C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1995</a:t>
            </a:r>
            <a:r>
              <a:rPr lang="en-US" sz="2400" dirty="0"/>
              <a:t> – </a:t>
            </a:r>
            <a:r>
              <a:rPr lang="en-US" sz="2400" dirty="0" smtClean="0"/>
              <a:t>HTML </a:t>
            </a:r>
            <a:r>
              <a:rPr lang="en-US" sz="2400" dirty="0"/>
              <a:t>3 </a:t>
            </a:r>
            <a:r>
              <a:rPr lang="en-US" sz="2400" dirty="0" smtClean="0"/>
              <a:t>draft 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1997</a:t>
            </a:r>
            <a:r>
              <a:rPr lang="en-US" sz="2400" dirty="0"/>
              <a:t> – </a:t>
            </a:r>
            <a:r>
              <a:rPr lang="en-US" sz="2400" dirty="0" smtClean="0"/>
              <a:t>HTML </a:t>
            </a:r>
            <a:r>
              <a:rPr lang="en-US" sz="2400" dirty="0"/>
              <a:t>3.2 – “Wilbur”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1997</a:t>
            </a:r>
            <a:r>
              <a:rPr lang="en-US" sz="2400" dirty="0"/>
              <a:t> – </a:t>
            </a:r>
            <a:r>
              <a:rPr lang="en-US" sz="2400" dirty="0" smtClean="0"/>
              <a:t>HTML </a:t>
            </a:r>
            <a:r>
              <a:rPr lang="en-US" sz="2400" dirty="0"/>
              <a:t>4 </a:t>
            </a:r>
            <a:r>
              <a:rPr lang="en-US" sz="2400" dirty="0" smtClean="0"/>
              <a:t>– ”</a:t>
            </a:r>
            <a:r>
              <a:rPr lang="en-US" sz="2400" dirty="0"/>
              <a:t>Cougar” </a:t>
            </a:r>
            <a:r>
              <a:rPr lang="en-US" sz="2400" dirty="0" smtClean="0"/>
              <a:t>– CSS 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1999</a:t>
            </a:r>
            <a:r>
              <a:rPr lang="en-US" sz="2400" dirty="0"/>
              <a:t> – </a:t>
            </a:r>
            <a:r>
              <a:rPr lang="en-US" sz="2400" dirty="0" smtClean="0"/>
              <a:t>HTML 4.01 (final)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2000</a:t>
            </a:r>
            <a:r>
              <a:rPr lang="en-US" sz="2400" dirty="0"/>
              <a:t> – </a:t>
            </a:r>
            <a:r>
              <a:rPr lang="en-US" sz="2400" dirty="0" smtClean="0"/>
              <a:t>XHTML draft 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2001</a:t>
            </a:r>
            <a:r>
              <a:rPr lang="en-US" sz="2400" dirty="0"/>
              <a:t> – </a:t>
            </a:r>
            <a:r>
              <a:rPr lang="en-US" sz="2400" dirty="0" smtClean="0"/>
              <a:t>XHTML  (final)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2008</a:t>
            </a:r>
            <a:r>
              <a:rPr lang="en-US" sz="2400" dirty="0"/>
              <a:t> – </a:t>
            </a:r>
            <a:r>
              <a:rPr lang="en-US" sz="2400" dirty="0" smtClean="0"/>
              <a:t>HTML5 </a:t>
            </a:r>
            <a:r>
              <a:rPr lang="en-US" sz="2400" dirty="0"/>
              <a:t>/ XHTML5 draft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2011</a:t>
            </a:r>
            <a:r>
              <a:rPr lang="en-US" sz="2400" dirty="0"/>
              <a:t> – </a:t>
            </a:r>
            <a:r>
              <a:rPr lang="en-US" sz="2400" dirty="0" smtClean="0"/>
              <a:t>feature </a:t>
            </a:r>
            <a:r>
              <a:rPr lang="en-US" sz="2400" dirty="0"/>
              <a:t>complete HTML5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2022</a:t>
            </a:r>
            <a:r>
              <a:rPr lang="en-US" sz="2400" dirty="0"/>
              <a:t> – </a:t>
            </a:r>
            <a:r>
              <a:rPr lang="en-US" sz="2400" dirty="0" smtClean="0"/>
              <a:t>HTML5 – final specification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7170" name="Picture 2" descr="http://www.karmapsychicboutique.com/page/_files/past_life_regression_hypnosis_health_info%5B1%5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057400"/>
            <a:ext cx="2667000" cy="399383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012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5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6019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Latest version is HTML5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Aimed to have all </a:t>
            </a:r>
            <a:r>
              <a:rPr lang="en-US" dirty="0"/>
              <a:t>of the power of native applications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Run on any platform (Windows, Linux, iPhone, Android, etc.)</a:t>
            </a:r>
          </a:p>
          <a:p>
            <a:pPr>
              <a:lnSpc>
                <a:spcPct val="100000"/>
              </a:lnSpc>
            </a:pPr>
            <a:r>
              <a:rPr lang="en-GB" dirty="0"/>
              <a:t>New features should be based on HTML, CSS, DOM and </a:t>
            </a:r>
            <a:r>
              <a:rPr lang="en-GB" dirty="0" smtClean="0"/>
              <a:t>JavaScript</a:t>
            </a: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Reduce the need for external </a:t>
            </a:r>
            <a:r>
              <a:rPr lang="en-GB" dirty="0" smtClean="0"/>
              <a:t>plugins</a:t>
            </a: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Better error </a:t>
            </a:r>
            <a:r>
              <a:rPr lang="en-GB" dirty="0" smtClean="0"/>
              <a:t>handling</a:t>
            </a: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More markup to replace </a:t>
            </a:r>
            <a:r>
              <a:rPr lang="en-GB" dirty="0" smtClean="0"/>
              <a:t>scripting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012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01"/>
            <a:ext cx="7924800" cy="685800"/>
          </a:xfrm>
        </p:spPr>
        <p:txBody>
          <a:bodyPr/>
          <a:lstStyle/>
          <a:p>
            <a:r>
              <a:rPr lang="en-US" dirty="0" smtClean="0"/>
              <a:t>Designer Outlook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012280"/>
            <a:ext cx="7924800" cy="569120"/>
          </a:xfrm>
        </p:spPr>
        <p:txBody>
          <a:bodyPr/>
          <a:lstStyle/>
          <a:p>
            <a:r>
              <a:rPr lang="en-US" dirty="0" smtClean="0"/>
              <a:t>What a Designer </a:t>
            </a:r>
            <a:r>
              <a:rPr lang="en-US" smtClean="0"/>
              <a:t>Should Know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6436">
            <a:off x="-15271" y="3158472"/>
            <a:ext cx="2599163" cy="165583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http://t3.gstatic.com/images?q=tbn:ANd9GcR5IO0CMHu_bE9IEfC_NuAztsitD4i0zJ9Ngr1Col3nMhyGiemH&amp;t=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09763">
            <a:off x="425285" y="1076886"/>
            <a:ext cx="1718050" cy="104395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82498">
            <a:off x="5902343" y="699611"/>
            <a:ext cx="2711883" cy="1444968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  <a:softEdge rad="63500"/>
          </a:effectLst>
          <a:scene3d>
            <a:camera prst="orthographicFront"/>
            <a:lightRig rig="threePt" dir="t"/>
          </a:scene3d>
          <a:sp3d>
            <a:bevelT prst="relaxedInset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669" y="4116107"/>
            <a:ext cx="2895600" cy="2326596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84024">
            <a:off x="6421321" y="3861048"/>
            <a:ext cx="1861714" cy="179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42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Changed Old Tags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Doctype tag: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HTML tag: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Meta tag: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Link tag:</a:t>
            </a:r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609604" y="1840468"/>
            <a:ext cx="7924796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ct val="90000"/>
              </a:lnSpc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ct val="90000"/>
              </a:lnSpc>
              <a:spcBef>
                <a:spcPct val="20000"/>
              </a:spcBef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ct val="90000"/>
              </a:lnSpc>
              <a:spcBef>
                <a:spcPct val="20000"/>
              </a:spcBef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ct val="90000"/>
              </a:lnSpc>
              <a:spcBef>
                <a:spcPct val="20000"/>
              </a:spcBef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NL" dirty="0"/>
              <a:t>&lt;!DOCTYPE html&gt;</a:t>
            </a:r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609604" y="3124200"/>
            <a:ext cx="7924796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ct val="90000"/>
              </a:lnSpc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ct val="90000"/>
              </a:lnSpc>
              <a:spcBef>
                <a:spcPct val="20000"/>
              </a:spcBef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ct val="90000"/>
              </a:lnSpc>
              <a:spcBef>
                <a:spcPct val="20000"/>
              </a:spcBef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ct val="90000"/>
              </a:lnSpc>
              <a:spcBef>
                <a:spcPct val="20000"/>
              </a:spcBef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NL" dirty="0"/>
              <a:t>&lt;html lang="en" xml:lang="en"&gt; 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609604" y="4343400"/>
            <a:ext cx="7924796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ct val="90000"/>
              </a:lnSpc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ct val="90000"/>
              </a:lnSpc>
              <a:spcBef>
                <a:spcPct val="20000"/>
              </a:spcBef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ct val="90000"/>
              </a:lnSpc>
              <a:spcBef>
                <a:spcPct val="20000"/>
              </a:spcBef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ct val="90000"/>
              </a:lnSpc>
              <a:spcBef>
                <a:spcPct val="20000"/>
              </a:spcBef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NL" dirty="0"/>
              <a:t>&lt;meta charset="utf-8"&gt; </a:t>
            </a: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609604" y="5650468"/>
            <a:ext cx="7924796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ct val="90000"/>
              </a:lnSpc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ct val="90000"/>
              </a:lnSpc>
              <a:spcBef>
                <a:spcPct val="20000"/>
              </a:spcBef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ct val="90000"/>
              </a:lnSpc>
              <a:spcBef>
                <a:spcPct val="20000"/>
              </a:spcBef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ct val="90000"/>
              </a:lnSpc>
              <a:spcBef>
                <a:spcPct val="20000"/>
              </a:spcBef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NL" dirty="0"/>
              <a:t>&lt;link rel="stylesheet" href="style-original.css</a:t>
            </a:r>
            <a:r>
              <a:rPr lang="nl-NL" dirty="0" smtClean="0"/>
              <a:t>"&gt;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5813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2590800" y="118120"/>
            <a:ext cx="6477000" cy="796280"/>
          </a:xfrm>
          <a:prstGeom prst="rect">
            <a:avLst/>
          </a:prstGeom>
        </p:spPr>
        <p:txBody>
          <a:bodyPr/>
          <a:lstStyle>
            <a:lvl1pPr algn="r" eaLnBrk="0" hangingPunct="0">
              <a:lnSpc>
                <a:spcPts val="4400"/>
              </a:lnSpc>
              <a:defRPr sz="4400" b="1" baseline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eaLnBrk="0" hangingPunct="0">
              <a:defRPr sz="3000" b="1">
                <a:solidFill>
                  <a:schemeClr val="tx2"/>
                </a:solidFill>
              </a:defRPr>
            </a:lvl2pPr>
            <a:lvl3pPr algn="r" eaLnBrk="0" hangingPunct="0">
              <a:defRPr sz="3000" b="1">
                <a:solidFill>
                  <a:schemeClr val="tx2"/>
                </a:solidFill>
              </a:defRPr>
            </a:lvl3pPr>
            <a:lvl4pPr algn="r" eaLnBrk="0" hangingPunct="0">
              <a:defRPr sz="3000" b="1">
                <a:solidFill>
                  <a:schemeClr val="tx2"/>
                </a:solidFill>
              </a:defRPr>
            </a:lvl4pPr>
            <a:lvl5pPr algn="r" eaLnBrk="0" hangingPunct="0">
              <a:defRPr sz="3000" b="1">
                <a:solidFill>
                  <a:schemeClr val="tx2"/>
                </a:solidFill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</a:defRPr>
            </a:lvl9pPr>
          </a:lstStyle>
          <a:p>
            <a:r>
              <a:rPr lang="nl-NL" dirty="0" smtClean="0"/>
              <a:t>New Layout Sctucture</a:t>
            </a:r>
            <a:endParaRPr lang="nl-NL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4800" y="1066800"/>
            <a:ext cx="8534400" cy="4953000"/>
          </a:xfrm>
          <a:prstGeom prst="rect">
            <a:avLst/>
          </a:prstGeom>
        </p:spPr>
        <p:txBody>
          <a:bodyPr/>
          <a:lstStyle>
            <a:lvl1pPr marL="282575" indent="-282575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2400" b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3000" dirty="0"/>
              <a:t>Better </a:t>
            </a:r>
            <a:r>
              <a:rPr lang="en-US" sz="3000" dirty="0" smtClean="0"/>
              <a:t>layout structure</a:t>
            </a:r>
            <a:r>
              <a:rPr lang="en-US" sz="3000" dirty="0"/>
              <a:t>: </a:t>
            </a:r>
            <a:r>
              <a:rPr lang="en-US" sz="3000" dirty="0" smtClean="0"/>
              <a:t>new structural elements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&lt;nav&gt;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&lt;article&gt;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&lt;aside&gt;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&lt;footer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971800" y="1905000"/>
            <a:ext cx="5638800" cy="3810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76599" y="2057400"/>
            <a:ext cx="5029201" cy="762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&lt;header&gt;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48378" y="5105400"/>
            <a:ext cx="5057422" cy="457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</a:t>
            </a: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276600" y="2895600"/>
            <a:ext cx="990600" cy="21449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010400" y="2895600"/>
            <a:ext cx="1295400" cy="21449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&lt;aside&gt;</a:t>
            </a: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419600" y="2895600"/>
            <a:ext cx="2438400" cy="21449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t" anchorCtr="0">
            <a:noAutofit/>
          </a:bodyPr>
          <a:lstStyle/>
          <a:p>
            <a:pPr algn="ctr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572001" y="3276600"/>
            <a:ext cx="2133599" cy="304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&lt;header&gt;</a:t>
            </a: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572000" y="3657600"/>
            <a:ext cx="2133599" cy="914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&lt;article&gt;</a:t>
            </a: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72000" y="4648200"/>
            <a:ext cx="2133599" cy="304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35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-PowerPoint-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Telerik-PowerPoint-Theme</Template>
  <TotalTime>1676</TotalTime>
  <Words>1629</Words>
  <Application>Microsoft Office PowerPoint</Application>
  <PresentationFormat>On-screen Show (4:3)</PresentationFormat>
  <Paragraphs>324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Telerik-PowerPoint-Theme</vt:lpstr>
      <vt:lpstr>HTML 5</vt:lpstr>
      <vt:lpstr>Table of Contents</vt:lpstr>
      <vt:lpstr>Introduction to HTML 5</vt:lpstr>
      <vt:lpstr>What is HTML 5?</vt:lpstr>
      <vt:lpstr>HTML – Past, Present, Future</vt:lpstr>
      <vt:lpstr>HTML 5 Goals</vt:lpstr>
      <vt:lpstr>Designer Outlook</vt:lpstr>
      <vt:lpstr>Changed Old Tags</vt:lpstr>
      <vt:lpstr>PowerPoint Presentation</vt:lpstr>
      <vt:lpstr>New Layout Sctucture (2)</vt:lpstr>
      <vt:lpstr>New Layout Sctucture – Example</vt:lpstr>
      <vt:lpstr>New Layout Sctucture – Example (2)</vt:lpstr>
      <vt:lpstr>New Layout Structure Tags</vt:lpstr>
      <vt:lpstr>New Tags</vt:lpstr>
      <vt:lpstr>New Tags (2)</vt:lpstr>
      <vt:lpstr>New Media Tags</vt:lpstr>
      <vt:lpstr>Playing Audio</vt:lpstr>
      <vt:lpstr>Embed Tag – New Syntax</vt:lpstr>
      <vt:lpstr>New Attributes</vt:lpstr>
      <vt:lpstr>New &lt;input&gt; Types</vt:lpstr>
      <vt:lpstr>New Form Tags: &lt;input type="range"&gt;</vt:lpstr>
      <vt:lpstr>Built-In Forms Validation</vt:lpstr>
      <vt:lpstr>Canvas vs. SVG</vt:lpstr>
      <vt:lpstr>Canvas</vt:lpstr>
      <vt:lpstr>Canvas Example</vt:lpstr>
      <vt:lpstr>Canvas Example</vt:lpstr>
      <vt:lpstr>SVG</vt:lpstr>
      <vt:lpstr>SVG Example</vt:lpstr>
      <vt:lpstr>SVG Gradient Example</vt:lpstr>
      <vt:lpstr>Canvas vs. SVG</vt:lpstr>
      <vt:lpstr>End User Outlook</vt:lpstr>
      <vt:lpstr>HTML 5 – End User Outlook</vt:lpstr>
      <vt:lpstr>How to Detect HTML5?</vt:lpstr>
      <vt:lpstr>HTML 5 – Showcases and Resources</vt:lpstr>
      <vt:lpstr>HTML 5</vt:lpstr>
      <vt:lpstr>Exercises</vt:lpstr>
      <vt:lpstr>Exercises (2)</vt:lpstr>
      <vt:lpstr>Exercises (3)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Svetlin Nakov</dc:creator>
  <cp:lastModifiedBy>Nikolay Kostov</cp:lastModifiedBy>
  <cp:revision>619</cp:revision>
  <dcterms:created xsi:type="dcterms:W3CDTF">2007-12-08T16:03:35Z</dcterms:created>
  <dcterms:modified xsi:type="dcterms:W3CDTF">2011-07-08T13:15:20Z</dcterms:modified>
</cp:coreProperties>
</file>